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492" r:id="rId2"/>
    <p:sldId id="644" r:id="rId3"/>
    <p:sldId id="717" r:id="rId4"/>
    <p:sldId id="715" r:id="rId5"/>
    <p:sldId id="716" r:id="rId6"/>
    <p:sldId id="707" r:id="rId7"/>
    <p:sldId id="710" r:id="rId8"/>
    <p:sldId id="712" r:id="rId9"/>
    <p:sldId id="713" r:id="rId10"/>
    <p:sldId id="714" r:id="rId11"/>
    <p:sldId id="718" r:id="rId12"/>
    <p:sldId id="708" r:id="rId1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8A198D5F-EF9A-456E-AEF6-5FC1A3C884F2}">
          <p14:sldIdLst>
            <p14:sldId id="492"/>
            <p14:sldId id="644"/>
            <p14:sldId id="717"/>
            <p14:sldId id="715"/>
            <p14:sldId id="716"/>
            <p14:sldId id="707"/>
            <p14:sldId id="710"/>
            <p14:sldId id="712"/>
            <p14:sldId id="713"/>
            <p14:sldId id="714"/>
            <p14:sldId id="718"/>
            <p14:sldId id="70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C8ED"/>
    <a:srgbClr val="35FFFA"/>
    <a:srgbClr val="699331"/>
    <a:srgbClr val="FF6969"/>
    <a:srgbClr val="E989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9" autoAdjust="0"/>
    <p:restoredTop sz="95203"/>
  </p:normalViewPr>
  <p:slideViewPr>
    <p:cSldViewPr snapToGrid="0">
      <p:cViewPr varScale="1">
        <p:scale>
          <a:sx n="118" d="100"/>
          <a:sy n="118" d="100"/>
        </p:scale>
        <p:origin x="261" y="54"/>
      </p:cViewPr>
      <p:guideLst/>
    </p:cSldViewPr>
  </p:slideViewPr>
  <p:notesTextViewPr>
    <p:cViewPr>
      <p:scale>
        <a:sx n="1" d="1"/>
        <a:sy n="1" d="1"/>
      </p:scale>
      <p:origin x="0" y="0"/>
    </p:cViewPr>
  </p:notesTextViewPr>
  <p:sorterViewPr>
    <p:cViewPr>
      <p:scale>
        <a:sx n="100" d="100"/>
        <a:sy n="100" d="100"/>
      </p:scale>
      <p:origin x="0" y="-634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6A61E8-8087-324F-AECE-18CB1FB49351}" type="datetimeFigureOut">
              <a:rPr lang="fr-FR" smtClean="0"/>
              <a:t>26/03/2024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9782FD-755C-7D42-8F4B-1968287308CA}" type="slidenum">
              <a:rPr lang="fr-FR" smtClean="0"/>
              <a:t>‹N°›</a:t>
            </a:fld>
            <a:endParaRPr lang="fr-FR"/>
          </a:p>
        </p:txBody>
      </p:sp>
    </p:spTree>
    <p:extLst>
      <p:ext uri="{BB962C8B-B14F-4D97-AF65-F5344CB8AC3E}">
        <p14:creationId xmlns:p14="http://schemas.microsoft.com/office/powerpoint/2010/main" val="1706860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
            <a:ext cx="12192000" cy="762000"/>
          </a:xfrm>
          <a:solidFill>
            <a:srgbClr val="0070C0"/>
          </a:solidFill>
        </p:spPr>
        <p:txBody>
          <a:bodyPr/>
          <a:lstStyle>
            <a:lvl1pPr marL="0" indent="0">
              <a:tabLst>
                <a:tab pos="571500" algn="l"/>
              </a:tabLst>
              <a:defRPr sz="3200" b="1"/>
            </a:lvl1pPr>
          </a:lstStyle>
          <a:p>
            <a:r>
              <a:rPr lang="fr-FR" dirty="0"/>
              <a:t>	Cliquez et modifiez le titre</a:t>
            </a:r>
            <a:endParaRPr lang="en-US" dirty="0"/>
          </a:p>
        </p:txBody>
      </p:sp>
      <p:sp>
        <p:nvSpPr>
          <p:cNvPr id="3" name="Content Placeholder 2"/>
          <p:cNvSpPr>
            <a:spLocks noGrp="1"/>
          </p:cNvSpPr>
          <p:nvPr>
            <p:ph idx="1"/>
          </p:nvPr>
        </p:nvSpPr>
        <p:spPr>
          <a:xfrm>
            <a:off x="838200" y="762001"/>
            <a:ext cx="10515600" cy="5414962"/>
          </a:xfrm>
        </p:spPr>
        <p:txBody>
          <a:bodyPr/>
          <a:lstStyle/>
          <a:p>
            <a:pPr lvl="0"/>
            <a:r>
              <a:rPr lang="fr-FR"/>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5" name="Footer Placeholder 4"/>
          <p:cNvSpPr>
            <a:spLocks noGrp="1"/>
          </p:cNvSpPr>
          <p:nvPr>
            <p:ph type="ftr" sz="quarter" idx="11"/>
          </p:nvPr>
        </p:nvSpPr>
        <p:spPr>
          <a:xfrm>
            <a:off x="0" y="6492876"/>
            <a:ext cx="8153400" cy="365125"/>
          </a:xfrm>
        </p:spPr>
        <p:txBody>
          <a:bodyPr/>
          <a:lstStyle/>
          <a:p>
            <a:r>
              <a:rPr lang="fr-FR"/>
              <a:t>Chronopost HNI - Analyse des postes non-lus</a:t>
            </a:r>
            <a:endParaRPr lang="fr-FR" dirty="0"/>
          </a:p>
        </p:txBody>
      </p:sp>
      <p:sp>
        <p:nvSpPr>
          <p:cNvPr id="6" name="Slide Number Placeholder 5"/>
          <p:cNvSpPr>
            <a:spLocks noGrp="1"/>
          </p:cNvSpPr>
          <p:nvPr>
            <p:ph type="sldNum" sz="quarter" idx="12"/>
          </p:nvPr>
        </p:nvSpPr>
        <p:spPr/>
        <p:txBody>
          <a:bodyPr/>
          <a:lstStyle/>
          <a:p>
            <a:fld id="{357480C0-6F15-5747-9ED5-E2E7D104526F}" type="slidenum">
              <a:rPr lang="fr-FR" smtClean="0"/>
              <a:t>‹N°›</a:t>
            </a:fld>
            <a:endParaRPr lang="fr-FR"/>
          </a:p>
        </p:txBody>
      </p:sp>
    </p:spTree>
    <p:extLst>
      <p:ext uri="{BB962C8B-B14F-4D97-AF65-F5344CB8AC3E}">
        <p14:creationId xmlns:p14="http://schemas.microsoft.com/office/powerpoint/2010/main" val="1120275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fr-FR"/>
              <a:t>Cliquez et modifiez le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Cliquez pour modifier le style des sous-titres du masque</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endParaRPr lang="fr-FR"/>
          </a:p>
        </p:txBody>
      </p:sp>
      <p:sp>
        <p:nvSpPr>
          <p:cNvPr id="5" name="Footer Placeholder 4"/>
          <p:cNvSpPr>
            <a:spLocks noGrp="1"/>
          </p:cNvSpPr>
          <p:nvPr>
            <p:ph type="ftr" sz="quarter" idx="11"/>
          </p:nvPr>
        </p:nvSpPr>
        <p:spPr/>
        <p:txBody>
          <a:bodyPr/>
          <a:lstStyle/>
          <a:p>
            <a:r>
              <a:rPr lang="fr-FR"/>
              <a:t>Chronopost HNI - Analyse des postes non-lus</a:t>
            </a:r>
            <a:endParaRPr lang="fr-FR" dirty="0"/>
          </a:p>
        </p:txBody>
      </p:sp>
      <p:sp>
        <p:nvSpPr>
          <p:cNvPr id="6" name="Slide Number Placeholder 5"/>
          <p:cNvSpPr>
            <a:spLocks noGrp="1"/>
          </p:cNvSpPr>
          <p:nvPr>
            <p:ph type="sldNum" sz="quarter" idx="12"/>
          </p:nvPr>
        </p:nvSpPr>
        <p:spPr/>
        <p:txBody>
          <a:bodyPr/>
          <a:lstStyle/>
          <a:p>
            <a:fld id="{357480C0-6F15-5747-9ED5-E2E7D104526F}" type="slidenum">
              <a:rPr lang="fr-FR" smtClean="0"/>
              <a:t>‹N°›</a:t>
            </a:fld>
            <a:endParaRPr lang="fr-FR"/>
          </a:p>
        </p:txBody>
      </p:sp>
    </p:spTree>
    <p:extLst>
      <p:ext uri="{BB962C8B-B14F-4D97-AF65-F5344CB8AC3E}">
        <p14:creationId xmlns:p14="http://schemas.microsoft.com/office/powerpoint/2010/main" val="2910463525"/>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fr-FR"/>
              <a:t>Cliquez et modifiez le titre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38200" y="6356352"/>
            <a:ext cx="2743200" cy="365125"/>
          </a:xfrm>
          <a:prstGeom prst="rect">
            <a:avLst/>
          </a:prstGeom>
        </p:spPr>
        <p:txBody>
          <a:bodyPr/>
          <a:lstStyle/>
          <a:p>
            <a:endParaRPr lang="fr-FR"/>
          </a:p>
        </p:txBody>
      </p:sp>
      <p:sp>
        <p:nvSpPr>
          <p:cNvPr id="5" name="Footer Placeholder 4"/>
          <p:cNvSpPr>
            <a:spLocks noGrp="1"/>
          </p:cNvSpPr>
          <p:nvPr>
            <p:ph type="ftr" sz="quarter" idx="11"/>
          </p:nvPr>
        </p:nvSpPr>
        <p:spPr/>
        <p:txBody>
          <a:bodyPr/>
          <a:lstStyle/>
          <a:p>
            <a:r>
              <a:rPr lang="fr-FR"/>
              <a:t>Chronopost HNI - Analyse des postes non-lus</a:t>
            </a:r>
            <a:endParaRPr lang="fr-FR" dirty="0"/>
          </a:p>
        </p:txBody>
      </p:sp>
      <p:sp>
        <p:nvSpPr>
          <p:cNvPr id="6" name="Slide Number Placeholder 5"/>
          <p:cNvSpPr>
            <a:spLocks noGrp="1"/>
          </p:cNvSpPr>
          <p:nvPr>
            <p:ph type="sldNum" sz="quarter" idx="12"/>
          </p:nvPr>
        </p:nvSpPr>
        <p:spPr/>
        <p:txBody>
          <a:bodyPr/>
          <a:lstStyle/>
          <a:p>
            <a:fld id="{357480C0-6F15-5747-9ED5-E2E7D104526F}" type="slidenum">
              <a:rPr lang="fr-FR" smtClean="0"/>
              <a:t>‹N°›</a:t>
            </a:fld>
            <a:endParaRPr lang="fr-FR"/>
          </a:p>
        </p:txBody>
      </p:sp>
    </p:spTree>
    <p:extLst>
      <p:ext uri="{BB962C8B-B14F-4D97-AF65-F5344CB8AC3E}">
        <p14:creationId xmlns:p14="http://schemas.microsoft.com/office/powerpoint/2010/main" val="211126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a:xfrm>
            <a:off x="838200" y="6356352"/>
            <a:ext cx="2743200" cy="365125"/>
          </a:xfrm>
          <a:prstGeom prst="rect">
            <a:avLst/>
          </a:prstGeom>
        </p:spPr>
        <p:txBody>
          <a:bodyPr/>
          <a:lstStyle/>
          <a:p>
            <a:endParaRPr lang="fr-FR"/>
          </a:p>
        </p:txBody>
      </p:sp>
      <p:sp>
        <p:nvSpPr>
          <p:cNvPr id="6" name="Footer Placeholder 5"/>
          <p:cNvSpPr>
            <a:spLocks noGrp="1"/>
          </p:cNvSpPr>
          <p:nvPr>
            <p:ph type="ftr" sz="quarter" idx="11"/>
          </p:nvPr>
        </p:nvSpPr>
        <p:spPr/>
        <p:txBody>
          <a:bodyPr/>
          <a:lstStyle/>
          <a:p>
            <a:r>
              <a:rPr lang="fr-FR"/>
              <a:t>Chronopost HNI - Analyse des postes non-lus</a:t>
            </a:r>
            <a:endParaRPr lang="fr-FR" dirty="0"/>
          </a:p>
        </p:txBody>
      </p:sp>
      <p:sp>
        <p:nvSpPr>
          <p:cNvPr id="7" name="Slide Number Placeholder 6"/>
          <p:cNvSpPr>
            <a:spLocks noGrp="1"/>
          </p:cNvSpPr>
          <p:nvPr>
            <p:ph type="sldNum" sz="quarter" idx="12"/>
          </p:nvPr>
        </p:nvSpPr>
        <p:spPr/>
        <p:txBody>
          <a:bodyPr/>
          <a:lstStyle/>
          <a:p>
            <a:fld id="{357480C0-6F15-5747-9ED5-E2E7D104526F}" type="slidenum">
              <a:rPr lang="fr-FR" smtClean="0"/>
              <a:t>‹N°›</a:t>
            </a:fld>
            <a:endParaRPr lang="fr-FR"/>
          </a:p>
        </p:txBody>
      </p:sp>
    </p:spTree>
    <p:extLst>
      <p:ext uri="{BB962C8B-B14F-4D97-AF65-F5344CB8AC3E}">
        <p14:creationId xmlns:p14="http://schemas.microsoft.com/office/powerpoint/2010/main" val="3504777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fr-FR"/>
              <a:t>Cliquez et modifiez le titre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9"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1"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a:xfrm>
            <a:off x="838200" y="6356352"/>
            <a:ext cx="2743200" cy="365125"/>
          </a:xfrm>
          <a:prstGeom prst="rect">
            <a:avLst/>
          </a:prstGeom>
        </p:spPr>
        <p:txBody>
          <a:bodyPr/>
          <a:lstStyle/>
          <a:p>
            <a:endParaRPr lang="fr-FR"/>
          </a:p>
        </p:txBody>
      </p:sp>
      <p:sp>
        <p:nvSpPr>
          <p:cNvPr id="8" name="Footer Placeholder 7"/>
          <p:cNvSpPr>
            <a:spLocks noGrp="1"/>
          </p:cNvSpPr>
          <p:nvPr>
            <p:ph type="ftr" sz="quarter" idx="11"/>
          </p:nvPr>
        </p:nvSpPr>
        <p:spPr/>
        <p:txBody>
          <a:bodyPr/>
          <a:lstStyle/>
          <a:p>
            <a:r>
              <a:rPr lang="fr-FR"/>
              <a:t>Chronopost HNI - Analyse des postes non-lus</a:t>
            </a:r>
            <a:endParaRPr lang="fr-FR" dirty="0"/>
          </a:p>
        </p:txBody>
      </p:sp>
      <p:sp>
        <p:nvSpPr>
          <p:cNvPr id="9" name="Slide Number Placeholder 8"/>
          <p:cNvSpPr>
            <a:spLocks noGrp="1"/>
          </p:cNvSpPr>
          <p:nvPr>
            <p:ph type="sldNum" sz="quarter" idx="12"/>
          </p:nvPr>
        </p:nvSpPr>
        <p:spPr/>
        <p:txBody>
          <a:bodyPr/>
          <a:lstStyle/>
          <a:p>
            <a:fld id="{357480C0-6F15-5747-9ED5-E2E7D104526F}" type="slidenum">
              <a:rPr lang="fr-FR" smtClean="0"/>
              <a:t>‹N°›</a:t>
            </a:fld>
            <a:endParaRPr lang="fr-FR"/>
          </a:p>
        </p:txBody>
      </p:sp>
    </p:spTree>
    <p:extLst>
      <p:ext uri="{BB962C8B-B14F-4D97-AF65-F5344CB8AC3E}">
        <p14:creationId xmlns:p14="http://schemas.microsoft.com/office/powerpoint/2010/main" val="2533499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dirty="0"/>
          </a:p>
        </p:txBody>
      </p:sp>
      <p:sp>
        <p:nvSpPr>
          <p:cNvPr id="3" name="Date Placeholder 2"/>
          <p:cNvSpPr>
            <a:spLocks noGrp="1"/>
          </p:cNvSpPr>
          <p:nvPr>
            <p:ph type="dt" sz="half" idx="10"/>
          </p:nvPr>
        </p:nvSpPr>
        <p:spPr>
          <a:xfrm>
            <a:off x="838200" y="6356352"/>
            <a:ext cx="2743200" cy="365125"/>
          </a:xfrm>
          <a:prstGeom prst="rect">
            <a:avLst/>
          </a:prstGeom>
        </p:spPr>
        <p:txBody>
          <a:bodyPr/>
          <a:lstStyle/>
          <a:p>
            <a:endParaRPr lang="fr-FR"/>
          </a:p>
        </p:txBody>
      </p:sp>
      <p:sp>
        <p:nvSpPr>
          <p:cNvPr id="4" name="Footer Placeholder 3"/>
          <p:cNvSpPr>
            <a:spLocks noGrp="1"/>
          </p:cNvSpPr>
          <p:nvPr>
            <p:ph type="ftr" sz="quarter" idx="11"/>
          </p:nvPr>
        </p:nvSpPr>
        <p:spPr/>
        <p:txBody>
          <a:bodyPr/>
          <a:lstStyle/>
          <a:p>
            <a:r>
              <a:rPr lang="fr-FR"/>
              <a:t>Chronopost HNI - Analyse des postes non-lus</a:t>
            </a:r>
            <a:endParaRPr lang="fr-FR" dirty="0"/>
          </a:p>
        </p:txBody>
      </p:sp>
      <p:sp>
        <p:nvSpPr>
          <p:cNvPr id="5" name="Slide Number Placeholder 4"/>
          <p:cNvSpPr>
            <a:spLocks noGrp="1"/>
          </p:cNvSpPr>
          <p:nvPr>
            <p:ph type="sldNum" sz="quarter" idx="12"/>
          </p:nvPr>
        </p:nvSpPr>
        <p:spPr/>
        <p:txBody>
          <a:bodyPr/>
          <a:lstStyle/>
          <a:p>
            <a:fld id="{357480C0-6F15-5747-9ED5-E2E7D104526F}" type="slidenum">
              <a:rPr lang="fr-FR" smtClean="0"/>
              <a:t>‹N°›</a:t>
            </a:fld>
            <a:endParaRPr lang="fr-FR"/>
          </a:p>
        </p:txBody>
      </p:sp>
    </p:spTree>
    <p:extLst>
      <p:ext uri="{BB962C8B-B14F-4D97-AF65-F5344CB8AC3E}">
        <p14:creationId xmlns:p14="http://schemas.microsoft.com/office/powerpoint/2010/main" val="164889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2"/>
            <a:ext cx="2743200" cy="365125"/>
          </a:xfrm>
          <a:prstGeom prst="rect">
            <a:avLst/>
          </a:prstGeom>
        </p:spPr>
        <p:txBody>
          <a:bodyPr/>
          <a:lstStyle/>
          <a:p>
            <a:endParaRPr lang="fr-FR"/>
          </a:p>
        </p:txBody>
      </p:sp>
      <p:sp>
        <p:nvSpPr>
          <p:cNvPr id="3" name="Footer Placeholder 2"/>
          <p:cNvSpPr>
            <a:spLocks noGrp="1"/>
          </p:cNvSpPr>
          <p:nvPr>
            <p:ph type="ftr" sz="quarter" idx="11"/>
          </p:nvPr>
        </p:nvSpPr>
        <p:spPr/>
        <p:txBody>
          <a:bodyPr/>
          <a:lstStyle/>
          <a:p>
            <a:r>
              <a:rPr lang="fr-FR" dirty="0"/>
              <a:t>Chronopost HNI - Analyse des postes non-lus</a:t>
            </a:r>
          </a:p>
        </p:txBody>
      </p:sp>
      <p:sp>
        <p:nvSpPr>
          <p:cNvPr id="4" name="Slide Number Placeholder 3"/>
          <p:cNvSpPr>
            <a:spLocks noGrp="1"/>
          </p:cNvSpPr>
          <p:nvPr>
            <p:ph type="sldNum" sz="quarter" idx="12"/>
          </p:nvPr>
        </p:nvSpPr>
        <p:spPr/>
        <p:txBody>
          <a:bodyPr/>
          <a:lstStyle/>
          <a:p>
            <a:fld id="{357480C0-6F15-5747-9ED5-E2E7D104526F}" type="slidenum">
              <a:rPr lang="fr-FR" smtClean="0"/>
              <a:t>‹N°›</a:t>
            </a:fld>
            <a:endParaRPr lang="fr-FR"/>
          </a:p>
        </p:txBody>
      </p:sp>
    </p:spTree>
    <p:extLst>
      <p:ext uri="{BB962C8B-B14F-4D97-AF65-F5344CB8AC3E}">
        <p14:creationId xmlns:p14="http://schemas.microsoft.com/office/powerpoint/2010/main" val="3854127916"/>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Cliquez et modifiez le titre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838200" y="6356352"/>
            <a:ext cx="2743200" cy="365125"/>
          </a:xfrm>
          <a:prstGeom prst="rect">
            <a:avLst/>
          </a:prstGeom>
        </p:spPr>
        <p:txBody>
          <a:bodyPr/>
          <a:lstStyle/>
          <a:p>
            <a:endParaRPr lang="fr-FR"/>
          </a:p>
        </p:txBody>
      </p:sp>
      <p:sp>
        <p:nvSpPr>
          <p:cNvPr id="6" name="Footer Placeholder 5"/>
          <p:cNvSpPr>
            <a:spLocks noGrp="1"/>
          </p:cNvSpPr>
          <p:nvPr>
            <p:ph type="ftr" sz="quarter" idx="11"/>
          </p:nvPr>
        </p:nvSpPr>
        <p:spPr/>
        <p:txBody>
          <a:bodyPr/>
          <a:lstStyle/>
          <a:p>
            <a:pPr>
              <a:defRPr/>
            </a:pPr>
            <a:r>
              <a:rPr lang="fr-FR">
                <a:solidFill>
                  <a:prstClr val="black">
                    <a:tint val="75000"/>
                  </a:prstClr>
                </a:solidFill>
              </a:rPr>
              <a:t>Chronopost HNI - Analyse des postes non-lus</a:t>
            </a:r>
            <a:endParaRPr lang="fr-FR"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57480C0-6F15-5747-9ED5-E2E7D104526F}" type="slidenum">
              <a:rPr lang="fr-FR" smtClean="0"/>
              <a:t>‹N°›</a:t>
            </a:fld>
            <a:endParaRPr lang="fr-FR"/>
          </a:p>
        </p:txBody>
      </p:sp>
    </p:spTree>
    <p:extLst>
      <p:ext uri="{BB962C8B-B14F-4D97-AF65-F5344CB8AC3E}">
        <p14:creationId xmlns:p14="http://schemas.microsoft.com/office/powerpoint/2010/main" val="340014384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Cliquez et modifiez le titre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Faire glisser l'image vers l'espace réservé ou cliquer sur l'icône pour l'ajouter</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838200" y="6356352"/>
            <a:ext cx="2743200" cy="365125"/>
          </a:xfrm>
          <a:prstGeom prst="rect">
            <a:avLst/>
          </a:prstGeom>
        </p:spPr>
        <p:txBody>
          <a:bodyPr/>
          <a:lstStyle/>
          <a:p>
            <a:endParaRPr lang="fr-FR"/>
          </a:p>
        </p:txBody>
      </p:sp>
      <p:sp>
        <p:nvSpPr>
          <p:cNvPr id="6" name="Footer Placeholder 5"/>
          <p:cNvSpPr>
            <a:spLocks noGrp="1"/>
          </p:cNvSpPr>
          <p:nvPr>
            <p:ph type="ftr" sz="quarter" idx="11"/>
          </p:nvPr>
        </p:nvSpPr>
        <p:spPr/>
        <p:txBody>
          <a:bodyPr/>
          <a:lstStyle/>
          <a:p>
            <a:r>
              <a:rPr lang="fr-FR"/>
              <a:t>Chronopost HNI - Analyse des postes non-lus</a:t>
            </a:r>
            <a:endParaRPr lang="fr-FR" dirty="0"/>
          </a:p>
        </p:txBody>
      </p:sp>
      <p:sp>
        <p:nvSpPr>
          <p:cNvPr id="7" name="Slide Number Placeholder 6"/>
          <p:cNvSpPr>
            <a:spLocks noGrp="1"/>
          </p:cNvSpPr>
          <p:nvPr>
            <p:ph type="sldNum" sz="quarter" idx="12"/>
          </p:nvPr>
        </p:nvSpPr>
        <p:spPr/>
        <p:txBody>
          <a:bodyPr/>
          <a:lstStyle/>
          <a:p>
            <a:fld id="{357480C0-6F15-5747-9ED5-E2E7D104526F}" type="slidenum">
              <a:rPr lang="fr-FR" smtClean="0"/>
              <a:t>‹N°›</a:t>
            </a:fld>
            <a:endParaRPr lang="fr-FR"/>
          </a:p>
        </p:txBody>
      </p:sp>
    </p:spTree>
    <p:extLst>
      <p:ext uri="{BB962C8B-B14F-4D97-AF65-F5344CB8AC3E}">
        <p14:creationId xmlns:p14="http://schemas.microsoft.com/office/powerpoint/2010/main" val="2460154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endParaRPr lang="fr-FR"/>
          </a:p>
        </p:txBody>
      </p:sp>
      <p:sp>
        <p:nvSpPr>
          <p:cNvPr id="5" name="Footer Placeholder 4"/>
          <p:cNvSpPr>
            <a:spLocks noGrp="1"/>
          </p:cNvSpPr>
          <p:nvPr>
            <p:ph type="ftr" sz="quarter" idx="11"/>
          </p:nvPr>
        </p:nvSpPr>
        <p:spPr/>
        <p:txBody>
          <a:bodyPr/>
          <a:lstStyle/>
          <a:p>
            <a:r>
              <a:rPr lang="fr-FR"/>
              <a:t>Chronopost HNI - Analyse des postes non-lus</a:t>
            </a:r>
            <a:endParaRPr lang="fr-FR" dirty="0"/>
          </a:p>
        </p:txBody>
      </p:sp>
      <p:sp>
        <p:nvSpPr>
          <p:cNvPr id="6" name="Slide Number Placeholder 5"/>
          <p:cNvSpPr>
            <a:spLocks noGrp="1"/>
          </p:cNvSpPr>
          <p:nvPr>
            <p:ph type="sldNum" sz="quarter" idx="12"/>
          </p:nvPr>
        </p:nvSpPr>
        <p:spPr/>
        <p:txBody>
          <a:bodyPr/>
          <a:lstStyle/>
          <a:p>
            <a:fld id="{357480C0-6F15-5747-9ED5-E2E7D104526F}" type="slidenum">
              <a:rPr lang="fr-FR" smtClean="0"/>
              <a:t>‹N°›</a:t>
            </a:fld>
            <a:endParaRPr lang="fr-FR"/>
          </a:p>
        </p:txBody>
      </p:sp>
    </p:spTree>
    <p:extLst>
      <p:ext uri="{BB962C8B-B14F-4D97-AF65-F5344CB8AC3E}">
        <p14:creationId xmlns:p14="http://schemas.microsoft.com/office/powerpoint/2010/main" val="3815875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fr-FR"/>
              <a:t>Cliquez et modifiez le titre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endParaRPr lang="fr-FR"/>
          </a:p>
        </p:txBody>
      </p:sp>
      <p:sp>
        <p:nvSpPr>
          <p:cNvPr id="5" name="Footer Placeholder 4"/>
          <p:cNvSpPr>
            <a:spLocks noGrp="1"/>
          </p:cNvSpPr>
          <p:nvPr>
            <p:ph type="ftr" sz="quarter" idx="11"/>
          </p:nvPr>
        </p:nvSpPr>
        <p:spPr/>
        <p:txBody>
          <a:bodyPr/>
          <a:lstStyle/>
          <a:p>
            <a:r>
              <a:rPr lang="fr-FR"/>
              <a:t>Chronopost HNI - Analyse des postes non-lus</a:t>
            </a:r>
            <a:endParaRPr lang="fr-FR" dirty="0"/>
          </a:p>
        </p:txBody>
      </p:sp>
      <p:sp>
        <p:nvSpPr>
          <p:cNvPr id="6" name="Slide Number Placeholder 5"/>
          <p:cNvSpPr>
            <a:spLocks noGrp="1"/>
          </p:cNvSpPr>
          <p:nvPr>
            <p:ph type="sldNum" sz="quarter" idx="12"/>
          </p:nvPr>
        </p:nvSpPr>
        <p:spPr/>
        <p:txBody>
          <a:bodyPr/>
          <a:lstStyle/>
          <a:p>
            <a:fld id="{357480C0-6F15-5747-9ED5-E2E7D104526F}" type="slidenum">
              <a:rPr lang="fr-FR" smtClean="0"/>
              <a:t>‹N°›</a:t>
            </a:fld>
            <a:endParaRPr lang="fr-FR"/>
          </a:p>
        </p:txBody>
      </p:sp>
    </p:spTree>
    <p:extLst>
      <p:ext uri="{BB962C8B-B14F-4D97-AF65-F5344CB8AC3E}">
        <p14:creationId xmlns:p14="http://schemas.microsoft.com/office/powerpoint/2010/main" val="333293532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12192000" cy="914400"/>
          </a:xfrm>
          <a:prstGeom prst="rect">
            <a:avLst/>
          </a:prstGeom>
          <a:solidFill>
            <a:srgbClr val="0070C0"/>
          </a:solidFill>
        </p:spPr>
        <p:txBody>
          <a:bodyPr vert="horz" lIns="91440" tIns="45720" rIns="91440" bIns="45720" rtlCol="0" anchor="ctr">
            <a:normAutofit/>
          </a:bodyPr>
          <a:lstStyle/>
          <a:p>
            <a:r>
              <a:rPr lang="fr-FR" dirty="0"/>
              <a:t>	Cliquez et modifiez le titre</a:t>
            </a:r>
            <a:endParaRPr lang="en-US" dirty="0"/>
          </a:p>
        </p:txBody>
      </p:sp>
      <p:sp>
        <p:nvSpPr>
          <p:cNvPr id="3" name="Text Placeholder 2"/>
          <p:cNvSpPr>
            <a:spLocks noGrp="1"/>
          </p:cNvSpPr>
          <p:nvPr>
            <p:ph type="body" idx="1"/>
          </p:nvPr>
        </p:nvSpPr>
        <p:spPr>
          <a:xfrm>
            <a:off x="372533" y="914401"/>
            <a:ext cx="11819467" cy="5262562"/>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5" name="Footer Placeholder 4"/>
          <p:cNvSpPr>
            <a:spLocks noGrp="1"/>
          </p:cNvSpPr>
          <p:nvPr>
            <p:ph type="ftr" sz="quarter" idx="3"/>
          </p:nvPr>
        </p:nvSpPr>
        <p:spPr>
          <a:xfrm>
            <a:off x="0" y="6492876"/>
            <a:ext cx="8153400" cy="365125"/>
          </a:xfrm>
          <a:prstGeom prst="rect">
            <a:avLst/>
          </a:prstGeom>
        </p:spPr>
        <p:txBody>
          <a:bodyPr vert="horz" lIns="91440" tIns="45720" rIns="91440" bIns="45720" rtlCol="0" anchor="ctr"/>
          <a:lstStyle>
            <a:lvl1pPr algn="l">
              <a:defRPr sz="1100">
                <a:solidFill>
                  <a:schemeClr val="tx1">
                    <a:tint val="75000"/>
                  </a:schemeClr>
                </a:solidFill>
              </a:defRPr>
            </a:lvl1pPr>
          </a:lstStyle>
          <a:p>
            <a:r>
              <a:rPr lang="fr-FR"/>
              <a:t>Chronopost HNI - Analyse des postes non-lus</a:t>
            </a:r>
          </a:p>
        </p:txBody>
      </p:sp>
      <p:sp>
        <p:nvSpPr>
          <p:cNvPr id="6" name="Slide Number Placeholder 5"/>
          <p:cNvSpPr>
            <a:spLocks noGrp="1"/>
          </p:cNvSpPr>
          <p:nvPr>
            <p:ph type="sldNum" sz="quarter" idx="4"/>
          </p:nvPr>
        </p:nvSpPr>
        <p:spPr>
          <a:xfrm>
            <a:off x="9448800" y="6492876"/>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357480C0-6F15-5747-9ED5-E2E7D104526F}" type="slidenum">
              <a:rPr lang="fr-FR" smtClean="0"/>
              <a:pPr/>
              <a:t>‹N°›</a:t>
            </a:fld>
            <a:endParaRPr lang="fr-FR"/>
          </a:p>
        </p:txBody>
      </p:sp>
    </p:spTree>
    <p:extLst>
      <p:ext uri="{BB962C8B-B14F-4D97-AF65-F5344CB8AC3E}">
        <p14:creationId xmlns:p14="http://schemas.microsoft.com/office/powerpoint/2010/main" val="11533314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marL="0" indent="0" algn="l" defTabSz="914400" rtl="0" eaLnBrk="1" latinLnBrk="0" hangingPunct="1">
        <a:lnSpc>
          <a:spcPct val="90000"/>
        </a:lnSpc>
        <a:spcBef>
          <a:spcPct val="0"/>
        </a:spcBef>
        <a:buNone/>
        <a:tabLst>
          <a:tab pos="533400" algn="l"/>
        </a:tabLst>
        <a:defRPr sz="32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12.jp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shingle">
          <a:fgClr>
            <a:schemeClr val="accent1"/>
          </a:fgClr>
          <a:bgClr>
            <a:schemeClr val="bg1"/>
          </a:bgClr>
        </a:pattFill>
        <a:effectLst/>
      </p:bgPr>
    </p:bg>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75ADA0CB-C374-3142-9FF4-598A42924DED}"/>
              </a:ext>
            </a:extLst>
          </p:cNvPr>
          <p:cNvSpPr txBox="1">
            <a:spLocks noGrp="1"/>
          </p:cNvSpPr>
          <p:nvPr>
            <p:ph type="ctrTitle"/>
          </p:nvPr>
        </p:nvSpPr>
        <p:spPr>
          <a:xfrm>
            <a:off x="2091203" y="2945501"/>
            <a:ext cx="7799201" cy="1298772"/>
          </a:xfrm>
          <a:prstGeom prst="rect">
            <a:avLst/>
          </a:prstGeom>
          <a:solidFill>
            <a:srgbClr val="92D050"/>
          </a:solidFill>
        </p:spPr>
        <p:txBody>
          <a:bodyPr>
            <a:normAutofit/>
          </a:bodyPr>
          <a:lstStyle>
            <a:lvl1pPr marL="0" indent="0" algn="l" defTabSz="914400" rtl="0" eaLnBrk="1" latinLnBrk="0" hangingPunct="1">
              <a:lnSpc>
                <a:spcPct val="90000"/>
              </a:lnSpc>
              <a:spcBef>
                <a:spcPct val="0"/>
              </a:spcBef>
              <a:buNone/>
              <a:tabLst>
                <a:tab pos="533400" algn="l"/>
              </a:tabLst>
              <a:defRPr sz="3200" b="1" kern="1200">
                <a:solidFill>
                  <a:schemeClr val="bg1"/>
                </a:solidFill>
                <a:latin typeface="+mj-lt"/>
                <a:ea typeface="+mj-ea"/>
                <a:cs typeface="+mj-cs"/>
              </a:defRPr>
            </a:lvl1pPr>
          </a:lstStyle>
          <a:p>
            <a:pPr algn="ctr"/>
            <a:r>
              <a:rPr lang="fr-FR" dirty="0"/>
              <a:t>L'animal dans la ville</a:t>
            </a:r>
            <a:br>
              <a:rPr lang="fr-FR" dirty="0"/>
            </a:br>
            <a:endParaRPr lang="fr-FR" sz="2600" dirty="0"/>
          </a:p>
        </p:txBody>
      </p:sp>
      <p:sp>
        <p:nvSpPr>
          <p:cNvPr id="5" name="Espace réservé du numéro de diapositive 4">
            <a:extLst>
              <a:ext uri="{FF2B5EF4-FFF2-40B4-BE49-F238E27FC236}">
                <a16:creationId xmlns:a16="http://schemas.microsoft.com/office/drawing/2014/main" id="{264A3059-AEE7-7D4E-8035-A3121DA960F3}"/>
              </a:ext>
            </a:extLst>
          </p:cNvPr>
          <p:cNvSpPr>
            <a:spLocks noGrp="1"/>
          </p:cNvSpPr>
          <p:nvPr>
            <p:ph type="sldNum" sz="quarter" idx="12"/>
          </p:nvPr>
        </p:nvSpPr>
        <p:spPr/>
        <p:txBody>
          <a:bodyPr/>
          <a:lstStyle/>
          <a:p>
            <a:fld id="{357480C0-6F15-5747-9ED5-E2E7D104526F}" type="slidenum">
              <a:rPr lang="fr-FR">
                <a:solidFill>
                  <a:prstClr val="black">
                    <a:tint val="75000"/>
                  </a:prstClr>
                </a:solidFill>
                <a:latin typeface="Calibri"/>
              </a:rPr>
              <a:pPr/>
              <a:t>1</a:t>
            </a:fld>
            <a:endParaRPr lang="fr-FR">
              <a:solidFill>
                <a:prstClr val="black">
                  <a:tint val="75000"/>
                </a:prstClr>
              </a:solidFill>
              <a:latin typeface="Calibri"/>
            </a:endParaRPr>
          </a:p>
        </p:txBody>
      </p:sp>
      <p:sp>
        <p:nvSpPr>
          <p:cNvPr id="8" name="ZoneTexte 7">
            <a:extLst>
              <a:ext uri="{FF2B5EF4-FFF2-40B4-BE49-F238E27FC236}">
                <a16:creationId xmlns:a16="http://schemas.microsoft.com/office/drawing/2014/main" id="{929FEA7E-03BE-2E43-91A9-12F1CA67A925}"/>
              </a:ext>
            </a:extLst>
          </p:cNvPr>
          <p:cNvSpPr txBox="1"/>
          <p:nvPr/>
        </p:nvSpPr>
        <p:spPr>
          <a:xfrm>
            <a:off x="4599355" y="3819652"/>
            <a:ext cx="5350708" cy="307777"/>
          </a:xfrm>
          <a:prstGeom prst="rect">
            <a:avLst/>
          </a:prstGeom>
          <a:noFill/>
        </p:spPr>
        <p:txBody>
          <a:bodyPr wrap="square" rtlCol="0">
            <a:spAutoFit/>
          </a:bodyPr>
          <a:lstStyle/>
          <a:p>
            <a:pPr algn="r"/>
            <a:r>
              <a:rPr lang="fr-FR" sz="1400" dirty="0">
                <a:solidFill>
                  <a:prstClr val="black"/>
                </a:solidFill>
                <a:latin typeface="Calibri"/>
              </a:rPr>
              <a:t>Sylvain BIQUAND </a:t>
            </a:r>
          </a:p>
        </p:txBody>
      </p:sp>
    </p:spTree>
    <p:extLst>
      <p:ext uri="{BB962C8B-B14F-4D97-AF65-F5344CB8AC3E}">
        <p14:creationId xmlns:p14="http://schemas.microsoft.com/office/powerpoint/2010/main" val="3568076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92D050"/>
          </a:solidFill>
        </p:spPr>
        <p:txBody>
          <a:bodyPr>
            <a:normAutofit/>
          </a:bodyPr>
          <a:lstStyle/>
          <a:p>
            <a:r>
              <a:rPr lang="fr-FR" dirty="0"/>
              <a:t>	La ferme pédagogique</a:t>
            </a:r>
            <a:endParaRPr lang="fr-FR" sz="3100" dirty="0"/>
          </a:p>
        </p:txBody>
      </p:sp>
      <p:sp>
        <p:nvSpPr>
          <p:cNvPr id="12" name="ZoneTexte 11"/>
          <p:cNvSpPr txBox="1"/>
          <p:nvPr/>
        </p:nvSpPr>
        <p:spPr>
          <a:xfrm>
            <a:off x="356366" y="1845509"/>
            <a:ext cx="11367534" cy="4169731"/>
          </a:xfrm>
          <a:prstGeom prst="rect">
            <a:avLst/>
          </a:prstGeom>
          <a:noFill/>
        </p:spPr>
        <p:txBody>
          <a:bodyPr wrap="square" rtlCol="0">
            <a:spAutoFit/>
          </a:bodyPr>
          <a:lstStyle/>
          <a:p>
            <a:r>
              <a:rPr lang="fr-FR" sz="1800" b="0" i="0" dirty="0">
                <a:solidFill>
                  <a:srgbClr val="000000"/>
                </a:solidFill>
                <a:effectLst/>
                <a:latin typeface="Calibri" panose="020F0502020204030204" pitchFamily="34" charset="0"/>
              </a:rPr>
              <a:t>La ferme pédagogique est une structure présentant des animaux d’élevage, qui accueille régulièrement des enfants et des jeunes dans le cadre d'activités scolaires ou extra-scolaires et plus largement à tout le public.</a:t>
            </a:r>
          </a:p>
          <a:p>
            <a:endParaRPr lang="fr-FR" sz="1800" b="0" i="0" dirty="0">
              <a:solidFill>
                <a:srgbClr val="000000"/>
              </a:solidFill>
              <a:effectLst/>
              <a:latin typeface="Calibri" panose="020F0502020204030204" pitchFamily="34" charset="0"/>
            </a:endParaRPr>
          </a:p>
          <a:p>
            <a:r>
              <a:rPr lang="fr-FR" sz="1800" b="0" i="0" dirty="0">
                <a:solidFill>
                  <a:srgbClr val="000000"/>
                </a:solidFill>
                <a:effectLst/>
                <a:latin typeface="Calibri" panose="020F0502020204030204" pitchFamily="34" charset="0"/>
              </a:rPr>
              <a:t>La municipalité a souhaité </a:t>
            </a:r>
            <a:r>
              <a:rPr lang="fr-FR" dirty="0">
                <a:solidFill>
                  <a:srgbClr val="000000"/>
                </a:solidFill>
                <a:latin typeface="Calibri" panose="020F0502020204030204" pitchFamily="34" charset="0"/>
              </a:rPr>
              <a:t>la conception de la ferme pédagogique de Montigny avec plusieurs objectifs </a:t>
            </a:r>
          </a:p>
          <a:p>
            <a:endParaRPr lang="fr-FR" dirty="0">
              <a:solidFill>
                <a:srgbClr val="000000"/>
              </a:solidFill>
              <a:latin typeface="Calibri" panose="020F0502020204030204" pitchFamily="34" charset="0"/>
            </a:endParaRPr>
          </a:p>
          <a:p>
            <a:pPr marL="742950" lvl="1" indent="-285750">
              <a:lnSpc>
                <a:spcPct val="200000"/>
              </a:lnSpc>
              <a:buFontTx/>
              <a:buChar char="-"/>
            </a:pPr>
            <a:r>
              <a:rPr lang="fr-FR" b="0" i="0" dirty="0">
                <a:solidFill>
                  <a:srgbClr val="000000"/>
                </a:solidFill>
                <a:effectLst/>
                <a:latin typeface="Calibri" panose="020F0502020204030204" pitchFamily="34" charset="0"/>
              </a:rPr>
              <a:t>Favoriser la découverte du monde agricole et présenter des races locales d'</a:t>
            </a:r>
            <a:r>
              <a:rPr lang="fr-FR" b="0" i="0" dirty="0" err="1">
                <a:solidFill>
                  <a:srgbClr val="000000"/>
                </a:solidFill>
                <a:effectLst/>
                <a:latin typeface="Calibri" panose="020F0502020204030204" pitchFamily="34" charset="0"/>
              </a:rPr>
              <a:t>ile</a:t>
            </a:r>
            <a:r>
              <a:rPr lang="fr-FR" b="0" i="0" dirty="0">
                <a:solidFill>
                  <a:srgbClr val="000000"/>
                </a:solidFill>
                <a:effectLst/>
                <a:latin typeface="Calibri" panose="020F0502020204030204" pitchFamily="34" charset="0"/>
              </a:rPr>
              <a:t> de France et en voie d'abandon</a:t>
            </a:r>
          </a:p>
          <a:p>
            <a:pPr marL="742950" lvl="1" indent="-285750">
              <a:lnSpc>
                <a:spcPct val="200000"/>
              </a:lnSpc>
              <a:buFontTx/>
              <a:buChar char="-"/>
            </a:pPr>
            <a:r>
              <a:rPr lang="fr-FR" dirty="0">
                <a:solidFill>
                  <a:srgbClr val="000000"/>
                </a:solidFill>
                <a:latin typeface="Calibri" panose="020F0502020204030204" pitchFamily="34" charset="0"/>
              </a:rPr>
              <a:t>Sensibiliser aux enjeux environnementaux et de bien-être animal </a:t>
            </a:r>
          </a:p>
          <a:p>
            <a:pPr marL="742950" lvl="1" indent="-285750">
              <a:lnSpc>
                <a:spcPct val="200000"/>
              </a:lnSpc>
              <a:buFontTx/>
              <a:buChar char="-"/>
            </a:pPr>
            <a:r>
              <a:rPr lang="fr-FR" dirty="0">
                <a:solidFill>
                  <a:srgbClr val="000000"/>
                </a:solidFill>
                <a:latin typeface="Calibri" panose="020F0502020204030204" pitchFamily="34" charset="0"/>
              </a:rPr>
              <a:t>Sensibiliser les habitants à la qualité des produits et de l'alimentation</a:t>
            </a:r>
          </a:p>
          <a:p>
            <a:pPr marL="742950" lvl="1" indent="-285750">
              <a:lnSpc>
                <a:spcPct val="200000"/>
              </a:lnSpc>
              <a:buFontTx/>
              <a:buChar char="-"/>
            </a:pPr>
            <a:r>
              <a:rPr lang="fr-FR" dirty="0">
                <a:solidFill>
                  <a:srgbClr val="000000"/>
                </a:solidFill>
                <a:latin typeface="Calibri" panose="020F0502020204030204" pitchFamily="34" charset="0"/>
              </a:rPr>
              <a:t>Développer de nouveaux usages des animaux de la ferme en ville positifs pour l'environnement </a:t>
            </a:r>
            <a:br>
              <a:rPr lang="fr-FR" sz="1400" dirty="0"/>
            </a:br>
            <a:endParaRPr lang="fr-FR" dirty="0"/>
          </a:p>
        </p:txBody>
      </p:sp>
      <p:sp>
        <p:nvSpPr>
          <p:cNvPr id="37" name="Ellipse 36"/>
          <p:cNvSpPr/>
          <p:nvPr/>
        </p:nvSpPr>
        <p:spPr>
          <a:xfrm rot="16678367">
            <a:off x="10298178" y="4675917"/>
            <a:ext cx="328535" cy="549818"/>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numéro de diapositive 5">
            <a:extLst>
              <a:ext uri="{FF2B5EF4-FFF2-40B4-BE49-F238E27FC236}">
                <a16:creationId xmlns:a16="http://schemas.microsoft.com/office/drawing/2014/main" id="{1AE03FFD-885C-DC4C-95E7-5CF91F1DD643}"/>
              </a:ext>
            </a:extLst>
          </p:cNvPr>
          <p:cNvSpPr>
            <a:spLocks noGrp="1"/>
          </p:cNvSpPr>
          <p:nvPr>
            <p:ph type="sldNum" sz="quarter" idx="12"/>
          </p:nvPr>
        </p:nvSpPr>
        <p:spPr/>
        <p:txBody>
          <a:bodyPr/>
          <a:lstStyle/>
          <a:p>
            <a:fld id="{357480C0-6F15-5747-9ED5-E2E7D104526F}" type="slidenum">
              <a:rPr lang="fr-FR" smtClean="0"/>
              <a:t>2</a:t>
            </a:fld>
            <a:endParaRPr lang="fr-FR" dirty="0"/>
          </a:p>
        </p:txBody>
      </p:sp>
    </p:spTree>
    <p:extLst>
      <p:ext uri="{BB962C8B-B14F-4D97-AF65-F5344CB8AC3E}">
        <p14:creationId xmlns:p14="http://schemas.microsoft.com/office/powerpoint/2010/main" val="4039236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92D050"/>
          </a:solidFill>
        </p:spPr>
        <p:txBody>
          <a:bodyPr>
            <a:normAutofit/>
          </a:bodyPr>
          <a:lstStyle/>
          <a:p>
            <a:r>
              <a:rPr lang="fr-FR" dirty="0"/>
              <a:t>	L'animal pédagogique</a:t>
            </a:r>
            <a:endParaRPr lang="fr-FR" sz="3100" dirty="0"/>
          </a:p>
        </p:txBody>
      </p:sp>
      <p:sp>
        <p:nvSpPr>
          <p:cNvPr id="12" name="ZoneTexte 11"/>
          <p:cNvSpPr txBox="1"/>
          <p:nvPr/>
        </p:nvSpPr>
        <p:spPr>
          <a:xfrm>
            <a:off x="307814" y="1203967"/>
            <a:ext cx="12106436" cy="4301434"/>
          </a:xfrm>
          <a:prstGeom prst="rect">
            <a:avLst/>
          </a:prstGeom>
          <a:noFill/>
        </p:spPr>
        <p:txBody>
          <a:bodyPr wrap="square" rtlCol="0">
            <a:spAutoFit/>
          </a:bodyPr>
          <a:lstStyle/>
          <a:p>
            <a:r>
              <a:rPr lang="fr-FR" sz="1800" b="0" i="0" dirty="0">
                <a:solidFill>
                  <a:srgbClr val="000000"/>
                </a:solidFill>
                <a:effectLst/>
                <a:latin typeface="Calibri" panose="020F0502020204030204" pitchFamily="34" charset="0"/>
              </a:rPr>
              <a:t>Le contact avec les animaux de la ferme et la compréhension de leur comportement et de leurs besoins est le support d'approches pédagogiques variées pour les scolaires et tous publics </a:t>
            </a:r>
          </a:p>
          <a:p>
            <a:endParaRPr lang="fr-FR" dirty="0">
              <a:solidFill>
                <a:srgbClr val="000000"/>
              </a:solidFill>
              <a:latin typeface="Calibri" panose="020F0502020204030204" pitchFamily="34" charset="0"/>
            </a:endParaRPr>
          </a:p>
          <a:p>
            <a:pPr marL="742950" lvl="1" indent="-285750">
              <a:lnSpc>
                <a:spcPct val="200000"/>
              </a:lnSpc>
              <a:buFontTx/>
              <a:buChar char="-"/>
            </a:pPr>
            <a:r>
              <a:rPr lang="fr-FR" sz="1600" dirty="0"/>
              <a:t>Sensible : 		contact émotionnel avec les animaux </a:t>
            </a:r>
          </a:p>
          <a:p>
            <a:pPr marL="742950" lvl="1" indent="-285750">
              <a:lnSpc>
                <a:spcPct val="200000"/>
              </a:lnSpc>
              <a:buFontTx/>
              <a:buChar char="-"/>
            </a:pPr>
            <a:r>
              <a:rPr lang="fr-FR" sz="1600" dirty="0"/>
              <a:t>Sensorielle :  	immersion dans l'ambiance d'une ferme </a:t>
            </a:r>
          </a:p>
          <a:p>
            <a:pPr marL="742950" lvl="1" indent="-285750">
              <a:lnSpc>
                <a:spcPct val="200000"/>
              </a:lnSpc>
              <a:buFontTx/>
              <a:buChar char="-"/>
            </a:pPr>
            <a:r>
              <a:rPr lang="fr-FR" sz="1600" dirty="0"/>
              <a:t>Scientifique : 	comprendre la vie et les besoins de différents animaux, leurs comportements, leur place dans l'écosystème </a:t>
            </a:r>
          </a:p>
          <a:p>
            <a:pPr marL="742950" lvl="1" indent="-285750">
              <a:lnSpc>
                <a:spcPct val="200000"/>
              </a:lnSpc>
              <a:buFontTx/>
              <a:buChar char="-"/>
            </a:pPr>
            <a:r>
              <a:rPr lang="fr-FR" sz="1600" dirty="0"/>
              <a:t>Economique : 	les productions  animales dans l'alimentation, le textile, l'entretien des paysages ..</a:t>
            </a:r>
          </a:p>
          <a:p>
            <a:pPr marL="742950" lvl="1" indent="-285750">
              <a:lnSpc>
                <a:spcPct val="200000"/>
              </a:lnSpc>
              <a:buFontTx/>
              <a:buChar char="-"/>
            </a:pPr>
            <a:r>
              <a:rPr lang="fr-FR" sz="1600" b="0" i="0" dirty="0">
                <a:solidFill>
                  <a:srgbClr val="000000"/>
                </a:solidFill>
                <a:effectLst/>
                <a:latin typeface="Calibri" panose="020F0502020204030204" pitchFamily="34" charset="0"/>
              </a:rPr>
              <a:t>Historique  : 		l'agriculture et ses évolutions, </a:t>
            </a:r>
            <a:r>
              <a:rPr lang="fr-FR" sz="1600" dirty="0">
                <a:solidFill>
                  <a:srgbClr val="000000"/>
                </a:solidFill>
                <a:latin typeface="Calibri" panose="020F0502020204030204" pitchFamily="34" charset="0"/>
              </a:rPr>
              <a:t>les races </a:t>
            </a:r>
            <a:r>
              <a:rPr lang="fr-FR" sz="1600" b="0" i="0" dirty="0">
                <a:solidFill>
                  <a:srgbClr val="000000"/>
                </a:solidFill>
                <a:effectLst/>
                <a:latin typeface="Calibri" panose="020F0502020204030204" pitchFamily="34" charset="0"/>
              </a:rPr>
              <a:t>domestiques anciennes délaissées.  </a:t>
            </a:r>
          </a:p>
          <a:p>
            <a:pPr marL="742950" lvl="1" indent="-285750">
              <a:lnSpc>
                <a:spcPct val="200000"/>
              </a:lnSpc>
              <a:buFontTx/>
              <a:buChar char="-"/>
            </a:pPr>
            <a:r>
              <a:rPr lang="fr-FR" sz="1600" dirty="0">
                <a:solidFill>
                  <a:srgbClr val="000000"/>
                </a:solidFill>
                <a:latin typeface="Calibri" panose="020F0502020204030204" pitchFamily="34" charset="0"/>
              </a:rPr>
              <a:t>Citoyenne :  	 	les rapports que nous devons entretenir les animaux, le bien être animal et les enjeux environnementaux.</a:t>
            </a:r>
          </a:p>
          <a:p>
            <a:pPr marL="2571750" lvl="5" indent="-285750">
              <a:lnSpc>
                <a:spcPct val="200000"/>
              </a:lnSpc>
              <a:buFontTx/>
              <a:buChar char="-"/>
            </a:pPr>
            <a:endParaRPr lang="fr-FR" sz="1600" dirty="0">
              <a:solidFill>
                <a:srgbClr val="000000"/>
              </a:solidFill>
              <a:latin typeface="Calibri" panose="020F0502020204030204" pitchFamily="34" charset="0"/>
            </a:endParaRPr>
          </a:p>
        </p:txBody>
      </p:sp>
      <p:sp>
        <p:nvSpPr>
          <p:cNvPr id="6" name="Espace réservé du numéro de diapositive 5">
            <a:extLst>
              <a:ext uri="{FF2B5EF4-FFF2-40B4-BE49-F238E27FC236}">
                <a16:creationId xmlns:a16="http://schemas.microsoft.com/office/drawing/2014/main" id="{1AE03FFD-885C-DC4C-95E7-5CF91F1DD643}"/>
              </a:ext>
            </a:extLst>
          </p:cNvPr>
          <p:cNvSpPr>
            <a:spLocks noGrp="1"/>
          </p:cNvSpPr>
          <p:nvPr>
            <p:ph type="sldNum" sz="quarter" idx="12"/>
          </p:nvPr>
        </p:nvSpPr>
        <p:spPr/>
        <p:txBody>
          <a:bodyPr/>
          <a:lstStyle/>
          <a:p>
            <a:fld id="{357480C0-6F15-5747-9ED5-E2E7D104526F}" type="slidenum">
              <a:rPr lang="fr-FR" smtClean="0"/>
              <a:t>3</a:t>
            </a:fld>
            <a:endParaRPr lang="fr-FR" dirty="0"/>
          </a:p>
        </p:txBody>
      </p:sp>
    </p:spTree>
    <p:extLst>
      <p:ext uri="{BB962C8B-B14F-4D97-AF65-F5344CB8AC3E}">
        <p14:creationId xmlns:p14="http://schemas.microsoft.com/office/powerpoint/2010/main" val="1735253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92D050"/>
          </a:solidFill>
        </p:spPr>
        <p:txBody>
          <a:bodyPr>
            <a:normAutofit/>
          </a:bodyPr>
          <a:lstStyle/>
          <a:p>
            <a:r>
              <a:rPr lang="fr-FR" dirty="0"/>
              <a:t>	Interactions avec les animaux de la ferme </a:t>
            </a:r>
            <a:endParaRPr lang="fr-FR" sz="3100" dirty="0"/>
          </a:p>
        </p:txBody>
      </p:sp>
      <p:sp>
        <p:nvSpPr>
          <p:cNvPr id="12" name="ZoneTexte 11"/>
          <p:cNvSpPr txBox="1"/>
          <p:nvPr/>
        </p:nvSpPr>
        <p:spPr>
          <a:xfrm>
            <a:off x="412233" y="1041171"/>
            <a:ext cx="11367534" cy="923330"/>
          </a:xfrm>
          <a:prstGeom prst="rect">
            <a:avLst/>
          </a:prstGeom>
          <a:noFill/>
        </p:spPr>
        <p:txBody>
          <a:bodyPr wrap="square" rtlCol="0">
            <a:spAutoFit/>
          </a:bodyPr>
          <a:lstStyle/>
          <a:p>
            <a:r>
              <a:rPr lang="fr-FR" dirty="0">
                <a:solidFill>
                  <a:srgbClr val="000000"/>
                </a:solidFill>
                <a:latin typeface="Calibri" panose="020F0502020204030204" pitchFamily="34" charset="0"/>
              </a:rPr>
              <a:t>Observer, nourrir, toucher, prendre soin … les contacts avec les animaux offrent un support pédagogique pour comprendre le vivant et se situer dans un monde urbain qui s'éloigne de la nature et se perd dans le virtuel.</a:t>
            </a:r>
          </a:p>
          <a:p>
            <a:endParaRPr lang="fr-FR" sz="1800" b="0" i="0" dirty="0">
              <a:solidFill>
                <a:srgbClr val="000000"/>
              </a:solidFill>
              <a:effectLst/>
              <a:latin typeface="Calibri" panose="020F0502020204030204" pitchFamily="34" charset="0"/>
            </a:endParaRPr>
          </a:p>
        </p:txBody>
      </p:sp>
      <p:sp>
        <p:nvSpPr>
          <p:cNvPr id="37" name="Ellipse 36"/>
          <p:cNvSpPr/>
          <p:nvPr/>
        </p:nvSpPr>
        <p:spPr>
          <a:xfrm rot="16678367">
            <a:off x="10298178" y="4675917"/>
            <a:ext cx="328535" cy="549818"/>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numéro de diapositive 5">
            <a:extLst>
              <a:ext uri="{FF2B5EF4-FFF2-40B4-BE49-F238E27FC236}">
                <a16:creationId xmlns:a16="http://schemas.microsoft.com/office/drawing/2014/main" id="{1AE03FFD-885C-DC4C-95E7-5CF91F1DD643}"/>
              </a:ext>
            </a:extLst>
          </p:cNvPr>
          <p:cNvSpPr>
            <a:spLocks noGrp="1"/>
          </p:cNvSpPr>
          <p:nvPr>
            <p:ph type="sldNum" sz="quarter" idx="12"/>
          </p:nvPr>
        </p:nvSpPr>
        <p:spPr/>
        <p:txBody>
          <a:bodyPr/>
          <a:lstStyle/>
          <a:p>
            <a:fld id="{357480C0-6F15-5747-9ED5-E2E7D104526F}" type="slidenum">
              <a:rPr lang="fr-FR" smtClean="0"/>
              <a:t>4</a:t>
            </a:fld>
            <a:endParaRPr lang="fr-FR" dirty="0"/>
          </a:p>
        </p:txBody>
      </p:sp>
      <p:pic>
        <p:nvPicPr>
          <p:cNvPr id="3" name="Image 2">
            <a:extLst>
              <a:ext uri="{FF2B5EF4-FFF2-40B4-BE49-F238E27FC236}">
                <a16:creationId xmlns:a16="http://schemas.microsoft.com/office/drawing/2014/main" id="{9B909BA6-66E4-71C1-4763-80FAD11465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9026" y="4810449"/>
            <a:ext cx="2931374" cy="1662424"/>
          </a:xfrm>
          <a:prstGeom prst="rect">
            <a:avLst/>
          </a:prstGeom>
        </p:spPr>
      </p:pic>
      <p:pic>
        <p:nvPicPr>
          <p:cNvPr id="4" name="Image 3">
            <a:extLst>
              <a:ext uri="{FF2B5EF4-FFF2-40B4-BE49-F238E27FC236}">
                <a16:creationId xmlns:a16="http://schemas.microsoft.com/office/drawing/2014/main" id="{BF348580-39CC-82FC-E53C-7F2B3D61BA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257" y="2362407"/>
            <a:ext cx="2947197" cy="2209593"/>
          </a:xfrm>
          <a:prstGeom prst="rect">
            <a:avLst/>
          </a:prstGeom>
        </p:spPr>
      </p:pic>
      <p:pic>
        <p:nvPicPr>
          <p:cNvPr id="5" name="Image 4">
            <a:extLst>
              <a:ext uri="{FF2B5EF4-FFF2-40B4-BE49-F238E27FC236}">
                <a16:creationId xmlns:a16="http://schemas.microsoft.com/office/drawing/2014/main" id="{09ED0C85-23F2-1AF6-AAD7-55ED86E787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89026" y="2362407"/>
            <a:ext cx="2946124" cy="2209593"/>
          </a:xfrm>
          <a:prstGeom prst="rect">
            <a:avLst/>
          </a:prstGeom>
        </p:spPr>
      </p:pic>
      <p:pic>
        <p:nvPicPr>
          <p:cNvPr id="8" name="Image 7">
            <a:extLst>
              <a:ext uri="{FF2B5EF4-FFF2-40B4-BE49-F238E27FC236}">
                <a16:creationId xmlns:a16="http://schemas.microsoft.com/office/drawing/2014/main" id="{E9A13DFC-A6F2-F87F-C498-7EDA1896DD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81013" y="4688848"/>
            <a:ext cx="2795741" cy="1662424"/>
          </a:xfrm>
          <a:prstGeom prst="rect">
            <a:avLst/>
          </a:prstGeom>
        </p:spPr>
      </p:pic>
      <p:sp>
        <p:nvSpPr>
          <p:cNvPr id="9" name="ZoneTexte 8">
            <a:extLst>
              <a:ext uri="{FF2B5EF4-FFF2-40B4-BE49-F238E27FC236}">
                <a16:creationId xmlns:a16="http://schemas.microsoft.com/office/drawing/2014/main" id="{5D85CF7A-1178-5B17-3E77-7C8906998CD6}"/>
              </a:ext>
            </a:extLst>
          </p:cNvPr>
          <p:cNvSpPr txBox="1"/>
          <p:nvPr/>
        </p:nvSpPr>
        <p:spPr>
          <a:xfrm>
            <a:off x="3993420" y="2638520"/>
            <a:ext cx="3576680" cy="1200329"/>
          </a:xfrm>
          <a:prstGeom prst="rect">
            <a:avLst/>
          </a:prstGeom>
          <a:noFill/>
        </p:spPr>
        <p:txBody>
          <a:bodyPr wrap="square">
            <a:spAutoFit/>
          </a:bodyPr>
          <a:lstStyle/>
          <a:p>
            <a:r>
              <a:rPr lang="fr-FR" dirty="0">
                <a:solidFill>
                  <a:srgbClr val="000000"/>
                </a:solidFill>
                <a:latin typeface="Calibri" panose="020F0502020204030204" pitchFamily="34" charset="0"/>
              </a:rPr>
              <a:t>Un parc de rencontre de plain pied permettra les contacts avec lapins, cochons d'inde.. chèvres et moutons</a:t>
            </a:r>
          </a:p>
        </p:txBody>
      </p:sp>
      <p:sp>
        <p:nvSpPr>
          <p:cNvPr id="10" name="ZoneTexte 9">
            <a:extLst>
              <a:ext uri="{FF2B5EF4-FFF2-40B4-BE49-F238E27FC236}">
                <a16:creationId xmlns:a16="http://schemas.microsoft.com/office/drawing/2014/main" id="{AD37C2BA-150B-2A27-4BBC-408602EB62DE}"/>
              </a:ext>
            </a:extLst>
          </p:cNvPr>
          <p:cNvSpPr txBox="1"/>
          <p:nvPr/>
        </p:nvSpPr>
        <p:spPr>
          <a:xfrm>
            <a:off x="946769" y="5555182"/>
            <a:ext cx="1960280" cy="369332"/>
          </a:xfrm>
          <a:prstGeom prst="rect">
            <a:avLst/>
          </a:prstGeom>
          <a:noFill/>
        </p:spPr>
        <p:txBody>
          <a:bodyPr wrap="none" rtlCol="0">
            <a:spAutoFit/>
          </a:bodyPr>
          <a:lstStyle/>
          <a:p>
            <a:r>
              <a:rPr lang="fr-FR" i="1" dirty="0"/>
              <a:t>Approche sensible </a:t>
            </a:r>
            <a:endParaRPr lang="en-GB" i="1" dirty="0"/>
          </a:p>
        </p:txBody>
      </p:sp>
    </p:spTree>
    <p:extLst>
      <p:ext uri="{BB962C8B-B14F-4D97-AF65-F5344CB8AC3E}">
        <p14:creationId xmlns:p14="http://schemas.microsoft.com/office/powerpoint/2010/main" val="2319230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92D050"/>
          </a:solidFill>
        </p:spPr>
        <p:txBody>
          <a:bodyPr>
            <a:normAutofit/>
          </a:bodyPr>
          <a:lstStyle/>
          <a:p>
            <a:r>
              <a:rPr lang="fr-FR" dirty="0"/>
              <a:t>	Interactions avec les animaux de la ferme </a:t>
            </a:r>
            <a:endParaRPr lang="fr-FR" sz="3100" dirty="0"/>
          </a:p>
        </p:txBody>
      </p:sp>
      <p:sp>
        <p:nvSpPr>
          <p:cNvPr id="12" name="ZoneTexte 11"/>
          <p:cNvSpPr txBox="1"/>
          <p:nvPr/>
        </p:nvSpPr>
        <p:spPr>
          <a:xfrm>
            <a:off x="1180583" y="1099453"/>
            <a:ext cx="11367534" cy="369332"/>
          </a:xfrm>
          <a:prstGeom prst="rect">
            <a:avLst/>
          </a:prstGeom>
          <a:noFill/>
        </p:spPr>
        <p:txBody>
          <a:bodyPr wrap="square" rtlCol="0">
            <a:spAutoFit/>
          </a:bodyPr>
          <a:lstStyle/>
          <a:p>
            <a:r>
              <a:rPr lang="fr-FR" sz="1800" b="0" i="0" dirty="0">
                <a:solidFill>
                  <a:srgbClr val="000000"/>
                </a:solidFill>
                <a:effectLst/>
                <a:latin typeface="Calibri" panose="020F0502020204030204" pitchFamily="34" charset="0"/>
              </a:rPr>
              <a:t>Les plus gros animaux Vache, Ane, Cochons pourront être observés au pâturage ou dans leurs loges </a:t>
            </a:r>
          </a:p>
        </p:txBody>
      </p:sp>
      <p:sp>
        <p:nvSpPr>
          <p:cNvPr id="37" name="Ellipse 36"/>
          <p:cNvSpPr/>
          <p:nvPr/>
        </p:nvSpPr>
        <p:spPr>
          <a:xfrm rot="16678367">
            <a:off x="10298178" y="4675917"/>
            <a:ext cx="328535" cy="549818"/>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numéro de diapositive 5">
            <a:extLst>
              <a:ext uri="{FF2B5EF4-FFF2-40B4-BE49-F238E27FC236}">
                <a16:creationId xmlns:a16="http://schemas.microsoft.com/office/drawing/2014/main" id="{1AE03FFD-885C-DC4C-95E7-5CF91F1DD643}"/>
              </a:ext>
            </a:extLst>
          </p:cNvPr>
          <p:cNvSpPr>
            <a:spLocks noGrp="1"/>
          </p:cNvSpPr>
          <p:nvPr>
            <p:ph type="sldNum" sz="quarter" idx="12"/>
          </p:nvPr>
        </p:nvSpPr>
        <p:spPr/>
        <p:txBody>
          <a:bodyPr/>
          <a:lstStyle/>
          <a:p>
            <a:fld id="{357480C0-6F15-5747-9ED5-E2E7D104526F}" type="slidenum">
              <a:rPr lang="fr-FR" smtClean="0"/>
              <a:t>5</a:t>
            </a:fld>
            <a:endParaRPr lang="fr-FR" dirty="0"/>
          </a:p>
        </p:txBody>
      </p:sp>
      <p:pic>
        <p:nvPicPr>
          <p:cNvPr id="7" name="Image 6">
            <a:extLst>
              <a:ext uri="{FF2B5EF4-FFF2-40B4-BE49-F238E27FC236}">
                <a16:creationId xmlns:a16="http://schemas.microsoft.com/office/drawing/2014/main" id="{477B7365-90FA-D042-BA5C-21F45A89D86C}"/>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468313" y="4034276"/>
            <a:ext cx="3272420" cy="2526822"/>
          </a:xfrm>
          <a:prstGeom prst="rect">
            <a:avLst/>
          </a:prstGeom>
        </p:spPr>
      </p:pic>
      <p:pic>
        <p:nvPicPr>
          <p:cNvPr id="9" name="Image 8">
            <a:extLst>
              <a:ext uri="{FF2B5EF4-FFF2-40B4-BE49-F238E27FC236}">
                <a16:creationId xmlns:a16="http://schemas.microsoft.com/office/drawing/2014/main" id="{532A36A7-F3FC-8E59-2335-F86788262C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993" y="1759164"/>
            <a:ext cx="2957513" cy="2957513"/>
          </a:xfrm>
          <a:prstGeom prst="rect">
            <a:avLst/>
          </a:prstGeom>
        </p:spPr>
      </p:pic>
      <p:pic>
        <p:nvPicPr>
          <p:cNvPr id="10" name="Image 9">
            <a:extLst>
              <a:ext uri="{FF2B5EF4-FFF2-40B4-BE49-F238E27FC236}">
                <a16:creationId xmlns:a16="http://schemas.microsoft.com/office/drawing/2014/main" id="{588CD2DF-FCF4-54A4-EAE3-32B6913E6F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7962" y="3974407"/>
            <a:ext cx="3373438" cy="2526822"/>
          </a:xfrm>
          <a:prstGeom prst="rect">
            <a:avLst/>
          </a:prstGeom>
        </p:spPr>
      </p:pic>
      <p:sp>
        <p:nvSpPr>
          <p:cNvPr id="3" name="ZoneTexte 2">
            <a:extLst>
              <a:ext uri="{FF2B5EF4-FFF2-40B4-BE49-F238E27FC236}">
                <a16:creationId xmlns:a16="http://schemas.microsoft.com/office/drawing/2014/main" id="{21AE261E-A11B-3D1C-4E09-B37A27F7AAEF}"/>
              </a:ext>
            </a:extLst>
          </p:cNvPr>
          <p:cNvSpPr txBox="1"/>
          <p:nvPr/>
        </p:nvSpPr>
        <p:spPr>
          <a:xfrm>
            <a:off x="4082599" y="5237818"/>
            <a:ext cx="3403496" cy="1200329"/>
          </a:xfrm>
          <a:prstGeom prst="rect">
            <a:avLst/>
          </a:prstGeom>
          <a:noFill/>
        </p:spPr>
        <p:txBody>
          <a:bodyPr wrap="none" rtlCol="0">
            <a:spAutoFit/>
          </a:bodyPr>
          <a:lstStyle/>
          <a:p>
            <a:r>
              <a:rPr lang="fr-FR" i="1" dirty="0"/>
              <a:t>Comportement des animaux </a:t>
            </a:r>
            <a:endParaRPr lang="en-GB" i="1" dirty="0"/>
          </a:p>
          <a:p>
            <a:r>
              <a:rPr lang="fr-FR" i="1" dirty="0"/>
              <a:t>Différents modes de contact </a:t>
            </a:r>
          </a:p>
          <a:p>
            <a:r>
              <a:rPr lang="fr-FR" i="1" dirty="0"/>
              <a:t>Approche sensorielle des animaux </a:t>
            </a:r>
          </a:p>
          <a:p>
            <a:endParaRPr lang="en-GB" i="1" dirty="0"/>
          </a:p>
        </p:txBody>
      </p:sp>
    </p:spTree>
    <p:extLst>
      <p:ext uri="{BB962C8B-B14F-4D97-AF65-F5344CB8AC3E}">
        <p14:creationId xmlns:p14="http://schemas.microsoft.com/office/powerpoint/2010/main" val="2490537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12192000" cy="762000"/>
          </a:xfrm>
          <a:solidFill>
            <a:srgbClr val="92D050"/>
          </a:solidFill>
        </p:spPr>
        <p:txBody>
          <a:bodyPr>
            <a:normAutofit/>
          </a:bodyPr>
          <a:lstStyle/>
          <a:p>
            <a:r>
              <a:rPr lang="fr-FR" dirty="0"/>
              <a:t>	Animaux et ville durable</a:t>
            </a:r>
            <a:endParaRPr lang="fr-FR" sz="3100" dirty="0"/>
          </a:p>
        </p:txBody>
      </p:sp>
      <p:sp>
        <p:nvSpPr>
          <p:cNvPr id="37" name="Ellipse 36"/>
          <p:cNvSpPr/>
          <p:nvPr/>
        </p:nvSpPr>
        <p:spPr>
          <a:xfrm rot="16678367">
            <a:off x="10298178" y="4675917"/>
            <a:ext cx="328535" cy="549818"/>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numéro de diapositive 5">
            <a:extLst>
              <a:ext uri="{FF2B5EF4-FFF2-40B4-BE49-F238E27FC236}">
                <a16:creationId xmlns:a16="http://schemas.microsoft.com/office/drawing/2014/main" id="{1AE03FFD-885C-DC4C-95E7-5CF91F1DD643}"/>
              </a:ext>
            </a:extLst>
          </p:cNvPr>
          <p:cNvSpPr>
            <a:spLocks noGrp="1"/>
          </p:cNvSpPr>
          <p:nvPr>
            <p:ph type="sldNum" sz="quarter" idx="12"/>
          </p:nvPr>
        </p:nvSpPr>
        <p:spPr/>
        <p:txBody>
          <a:bodyPr/>
          <a:lstStyle/>
          <a:p>
            <a:fld id="{357480C0-6F15-5747-9ED5-E2E7D104526F}" type="slidenum">
              <a:rPr lang="fr-FR" smtClean="0"/>
              <a:t>6</a:t>
            </a:fld>
            <a:endParaRPr lang="fr-FR" dirty="0"/>
          </a:p>
        </p:txBody>
      </p:sp>
      <p:sp>
        <p:nvSpPr>
          <p:cNvPr id="3" name="Titre 4">
            <a:extLst>
              <a:ext uri="{FF2B5EF4-FFF2-40B4-BE49-F238E27FC236}">
                <a16:creationId xmlns:a16="http://schemas.microsoft.com/office/drawing/2014/main" id="{F0085A96-CFE1-CB6C-67B1-AA949B674450}"/>
              </a:ext>
            </a:extLst>
          </p:cNvPr>
          <p:cNvSpPr txBox="1">
            <a:spLocks noChangeArrowheads="1"/>
          </p:cNvSpPr>
          <p:nvPr/>
        </p:nvSpPr>
        <p:spPr>
          <a:xfrm>
            <a:off x="663046" y="889695"/>
            <a:ext cx="11528953" cy="542925"/>
          </a:xfrm>
          <a:prstGeom prst="rect">
            <a:avLst/>
          </a:prstGeom>
          <a:noFill/>
        </p:spPr>
        <p:txBody>
          <a:bodyPr vert="horz" lIns="91440" tIns="45720" rIns="91440" bIns="45720" rtlCol="0" anchor="ctr">
            <a:normAutofit lnSpcReduction="10000"/>
          </a:bodyPr>
          <a:lstStyle>
            <a:lvl1pPr marL="0" indent="0" algn="l" defTabSz="914400" rtl="0" eaLnBrk="1" latinLnBrk="0" hangingPunct="1">
              <a:lnSpc>
                <a:spcPct val="90000"/>
              </a:lnSpc>
              <a:spcBef>
                <a:spcPct val="0"/>
              </a:spcBef>
              <a:buNone/>
              <a:tabLst>
                <a:tab pos="571500" algn="l"/>
              </a:tabLst>
              <a:defRPr sz="3200" b="1" kern="1200">
                <a:solidFill>
                  <a:schemeClr val="bg1"/>
                </a:solidFill>
                <a:latin typeface="+mj-lt"/>
                <a:ea typeface="+mj-ea"/>
                <a:cs typeface="+mj-cs"/>
              </a:defRPr>
            </a:lvl1pPr>
          </a:lstStyle>
          <a:p>
            <a:pPr>
              <a:defRPr/>
            </a:pPr>
            <a:r>
              <a:rPr lang="fr-FR" sz="1800" dirty="0">
                <a:solidFill>
                  <a:schemeClr val="bg1">
                    <a:lumMod val="65000"/>
                  </a:schemeClr>
                </a:solidFill>
                <a:latin typeface="Arial" panose="020B0604020202020204" pitchFamily="34" charset="0"/>
                <a:cs typeface="Arial" panose="020B0604020202020204" pitchFamily="34" charset="0"/>
              </a:rPr>
              <a:t>Le choix des animaux est au service de la ville durable, avec un choix d’espèces menacées d’abandon qui participent à la gestion durable de la ville </a:t>
            </a:r>
            <a:endParaRPr lang="fr-FR" altLang="fr-FR" sz="1800" dirty="0">
              <a:latin typeface="Arial" panose="020B0604020202020204" pitchFamily="34" charset="0"/>
              <a:cs typeface="Arial" panose="020B0604020202020204" pitchFamily="34" charset="0"/>
            </a:endParaRPr>
          </a:p>
        </p:txBody>
      </p:sp>
      <p:pic>
        <p:nvPicPr>
          <p:cNvPr id="5" name="Image 4">
            <a:extLst>
              <a:ext uri="{FF2B5EF4-FFF2-40B4-BE49-F238E27FC236}">
                <a16:creationId xmlns:a16="http://schemas.microsoft.com/office/drawing/2014/main" id="{0387362B-A887-6C22-F415-0B783B5359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2714" y="1584126"/>
            <a:ext cx="7226571" cy="5141984"/>
          </a:xfrm>
          <a:prstGeom prst="rect">
            <a:avLst/>
          </a:prstGeom>
        </p:spPr>
      </p:pic>
      <p:sp>
        <p:nvSpPr>
          <p:cNvPr id="4" name="Rectangle 3">
            <a:extLst>
              <a:ext uri="{FF2B5EF4-FFF2-40B4-BE49-F238E27FC236}">
                <a16:creationId xmlns:a16="http://schemas.microsoft.com/office/drawing/2014/main" id="{154EB7B0-BA46-5D1D-52EB-BEE7CFFEDE4F}"/>
              </a:ext>
            </a:extLst>
          </p:cNvPr>
          <p:cNvSpPr/>
          <p:nvPr/>
        </p:nvSpPr>
        <p:spPr>
          <a:xfrm>
            <a:off x="2407381" y="1509165"/>
            <a:ext cx="2484254" cy="8334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58050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92D050"/>
          </a:solidFill>
        </p:spPr>
        <p:txBody>
          <a:bodyPr>
            <a:normAutofit/>
          </a:bodyPr>
          <a:lstStyle/>
          <a:p>
            <a:r>
              <a:rPr lang="fr-FR" dirty="0"/>
              <a:t>	Usages des animaux pour une ville durable </a:t>
            </a:r>
            <a:endParaRPr lang="fr-FR" sz="3100" dirty="0"/>
          </a:p>
        </p:txBody>
      </p:sp>
      <p:sp>
        <p:nvSpPr>
          <p:cNvPr id="37" name="Ellipse 36"/>
          <p:cNvSpPr/>
          <p:nvPr/>
        </p:nvSpPr>
        <p:spPr>
          <a:xfrm rot="16678367">
            <a:off x="10298178" y="4675917"/>
            <a:ext cx="328535" cy="549818"/>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numéro de diapositive 5">
            <a:extLst>
              <a:ext uri="{FF2B5EF4-FFF2-40B4-BE49-F238E27FC236}">
                <a16:creationId xmlns:a16="http://schemas.microsoft.com/office/drawing/2014/main" id="{1AE03FFD-885C-DC4C-95E7-5CF91F1DD643}"/>
              </a:ext>
            </a:extLst>
          </p:cNvPr>
          <p:cNvSpPr>
            <a:spLocks noGrp="1"/>
          </p:cNvSpPr>
          <p:nvPr>
            <p:ph type="sldNum" sz="quarter" idx="12"/>
          </p:nvPr>
        </p:nvSpPr>
        <p:spPr/>
        <p:txBody>
          <a:bodyPr/>
          <a:lstStyle/>
          <a:p>
            <a:fld id="{357480C0-6F15-5747-9ED5-E2E7D104526F}" type="slidenum">
              <a:rPr lang="fr-FR" smtClean="0"/>
              <a:t>7</a:t>
            </a:fld>
            <a:endParaRPr lang="fr-FR" dirty="0"/>
          </a:p>
        </p:txBody>
      </p:sp>
      <p:sp>
        <p:nvSpPr>
          <p:cNvPr id="3" name="Titre 4">
            <a:extLst>
              <a:ext uri="{FF2B5EF4-FFF2-40B4-BE49-F238E27FC236}">
                <a16:creationId xmlns:a16="http://schemas.microsoft.com/office/drawing/2014/main" id="{F0085A96-CFE1-CB6C-67B1-AA949B674450}"/>
              </a:ext>
            </a:extLst>
          </p:cNvPr>
          <p:cNvSpPr txBox="1">
            <a:spLocks noChangeArrowheads="1"/>
          </p:cNvSpPr>
          <p:nvPr/>
        </p:nvSpPr>
        <p:spPr>
          <a:xfrm>
            <a:off x="663047" y="889695"/>
            <a:ext cx="9504362" cy="542925"/>
          </a:xfrm>
          <a:prstGeom prst="rect">
            <a:avLst/>
          </a:prstGeom>
          <a:noFill/>
        </p:spPr>
        <p:txBody>
          <a:bodyPr vert="horz" lIns="91440" tIns="45720" rIns="91440" bIns="45720" rtlCol="0" anchor="ctr">
            <a:normAutofit/>
          </a:bodyPr>
          <a:lstStyle>
            <a:lvl1pPr marL="0" indent="0" algn="l" defTabSz="914400" rtl="0" eaLnBrk="1" latinLnBrk="0" hangingPunct="1">
              <a:lnSpc>
                <a:spcPct val="90000"/>
              </a:lnSpc>
              <a:spcBef>
                <a:spcPct val="0"/>
              </a:spcBef>
              <a:buNone/>
              <a:tabLst>
                <a:tab pos="571500" algn="l"/>
              </a:tabLst>
              <a:defRPr sz="3200" b="1" kern="1200">
                <a:solidFill>
                  <a:schemeClr val="bg1"/>
                </a:solidFill>
                <a:latin typeface="+mj-lt"/>
                <a:ea typeface="+mj-ea"/>
                <a:cs typeface="+mj-cs"/>
              </a:defRPr>
            </a:lvl1pPr>
          </a:lstStyle>
          <a:p>
            <a:pPr>
              <a:defRPr/>
            </a:pPr>
            <a:r>
              <a:rPr lang="fr-FR" sz="1800" dirty="0" err="1">
                <a:solidFill>
                  <a:schemeClr val="bg1">
                    <a:lumMod val="65000"/>
                  </a:schemeClr>
                </a:solidFill>
                <a:latin typeface="Arial" panose="020B0604020202020204" pitchFamily="34" charset="0"/>
                <a:cs typeface="Arial" panose="020B0604020202020204" pitchFamily="34" charset="0"/>
              </a:rPr>
              <a:t>Ecopâturage</a:t>
            </a:r>
            <a:endParaRPr lang="fr-FR" altLang="fr-FR" sz="1800" dirty="0">
              <a:latin typeface="Arial" panose="020B0604020202020204" pitchFamily="34" charset="0"/>
              <a:cs typeface="Arial" panose="020B0604020202020204" pitchFamily="34" charset="0"/>
            </a:endParaRPr>
          </a:p>
        </p:txBody>
      </p:sp>
      <p:pic>
        <p:nvPicPr>
          <p:cNvPr id="4" name="Image 3">
            <a:extLst>
              <a:ext uri="{FF2B5EF4-FFF2-40B4-BE49-F238E27FC236}">
                <a16:creationId xmlns:a16="http://schemas.microsoft.com/office/drawing/2014/main" id="{99408C94-5910-4FDE-2275-D6F3EE1BA8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022" y="4009926"/>
            <a:ext cx="4075641" cy="2665512"/>
          </a:xfrm>
          <a:prstGeom prst="rect">
            <a:avLst/>
          </a:prstGeom>
        </p:spPr>
      </p:pic>
      <p:pic>
        <p:nvPicPr>
          <p:cNvPr id="7" name="Image 6">
            <a:extLst>
              <a:ext uri="{FF2B5EF4-FFF2-40B4-BE49-F238E27FC236}">
                <a16:creationId xmlns:a16="http://schemas.microsoft.com/office/drawing/2014/main" id="{A8DC4105-E4F8-C64B-F062-572AADF8B9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1026" y="889695"/>
            <a:ext cx="3814763" cy="2651898"/>
          </a:xfrm>
          <a:prstGeom prst="rect">
            <a:avLst/>
          </a:prstGeom>
        </p:spPr>
      </p:pic>
      <p:pic>
        <p:nvPicPr>
          <p:cNvPr id="8" name="Image 7">
            <a:extLst>
              <a:ext uri="{FF2B5EF4-FFF2-40B4-BE49-F238E27FC236}">
                <a16:creationId xmlns:a16="http://schemas.microsoft.com/office/drawing/2014/main" id="{4A5F0F2A-5AC5-D16B-D82E-FCACD17390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6215" y="3868136"/>
            <a:ext cx="3862388" cy="2567002"/>
          </a:xfrm>
          <a:prstGeom prst="rect">
            <a:avLst/>
          </a:prstGeom>
        </p:spPr>
      </p:pic>
      <p:sp>
        <p:nvSpPr>
          <p:cNvPr id="10" name="ZoneTexte 9">
            <a:extLst>
              <a:ext uri="{FF2B5EF4-FFF2-40B4-BE49-F238E27FC236}">
                <a16:creationId xmlns:a16="http://schemas.microsoft.com/office/drawing/2014/main" id="{1D58C058-6C31-D45D-5770-1701D74B5532}"/>
              </a:ext>
            </a:extLst>
          </p:cNvPr>
          <p:cNvSpPr txBox="1"/>
          <p:nvPr/>
        </p:nvSpPr>
        <p:spPr>
          <a:xfrm>
            <a:off x="348589" y="1360291"/>
            <a:ext cx="6096000" cy="1754326"/>
          </a:xfrm>
          <a:prstGeom prst="rect">
            <a:avLst/>
          </a:prstGeom>
          <a:noFill/>
        </p:spPr>
        <p:txBody>
          <a:bodyPr wrap="square">
            <a:spAutoFit/>
          </a:bodyPr>
          <a:lstStyle/>
          <a:p>
            <a:r>
              <a:rPr lang="fr-FR" dirty="0"/>
              <a:t>Permet un entretien écologique des espaces verts en limitant le recours aux machines. Entretien des zones peu accessibles. </a:t>
            </a:r>
          </a:p>
          <a:p>
            <a:endParaRPr lang="fr-FR" dirty="0"/>
          </a:p>
          <a:p>
            <a:pPr marL="285750" indent="-285750">
              <a:buFont typeface="Arial" panose="020B0604020202020204" pitchFamily="34" charset="0"/>
              <a:buChar char="•"/>
            </a:pPr>
            <a:r>
              <a:rPr lang="fr-FR" dirty="0"/>
              <a:t>Pas de déchets végétaux </a:t>
            </a:r>
          </a:p>
          <a:p>
            <a:pPr marL="285750" indent="-285750">
              <a:buFont typeface="Arial" panose="020B0604020202020204" pitchFamily="34" charset="0"/>
              <a:buChar char="•"/>
            </a:pPr>
            <a:r>
              <a:rPr lang="fr-FR" dirty="0"/>
              <a:t>Enrichissement naturel des zones </a:t>
            </a:r>
            <a:r>
              <a:rPr lang="fr-FR" dirty="0" err="1"/>
              <a:t>paturées</a:t>
            </a:r>
            <a:r>
              <a:rPr lang="fr-FR" dirty="0"/>
              <a:t> </a:t>
            </a:r>
          </a:p>
          <a:p>
            <a:pPr marL="285750" indent="-285750">
              <a:buFont typeface="Arial" panose="020B0604020202020204" pitchFamily="34" charset="0"/>
              <a:buChar char="•"/>
            </a:pPr>
            <a:r>
              <a:rPr lang="fr-FR" dirty="0"/>
              <a:t>Crée du lien social – on en parle, on vient voir ..</a:t>
            </a:r>
          </a:p>
        </p:txBody>
      </p:sp>
      <p:pic>
        <p:nvPicPr>
          <p:cNvPr id="14" name="Image 13">
            <a:extLst>
              <a:ext uri="{FF2B5EF4-FFF2-40B4-BE49-F238E27FC236}">
                <a16:creationId xmlns:a16="http://schemas.microsoft.com/office/drawing/2014/main" id="{1F811F0B-DAF1-EA4A-E69E-ACBC7BF410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61573" y="4691063"/>
            <a:ext cx="2466975" cy="1847850"/>
          </a:xfrm>
          <a:prstGeom prst="rect">
            <a:avLst/>
          </a:prstGeom>
        </p:spPr>
      </p:pic>
    </p:spTree>
    <p:extLst>
      <p:ext uri="{BB962C8B-B14F-4D97-AF65-F5344CB8AC3E}">
        <p14:creationId xmlns:p14="http://schemas.microsoft.com/office/powerpoint/2010/main" val="1473768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92D050"/>
          </a:solidFill>
        </p:spPr>
        <p:txBody>
          <a:bodyPr>
            <a:normAutofit/>
          </a:bodyPr>
          <a:lstStyle/>
          <a:p>
            <a:r>
              <a:rPr lang="fr-FR" dirty="0"/>
              <a:t>	 Usages des animaux pour une ville durable </a:t>
            </a:r>
            <a:endParaRPr lang="fr-FR" sz="3100" dirty="0"/>
          </a:p>
        </p:txBody>
      </p:sp>
      <p:sp>
        <p:nvSpPr>
          <p:cNvPr id="37" name="Ellipse 36"/>
          <p:cNvSpPr/>
          <p:nvPr/>
        </p:nvSpPr>
        <p:spPr>
          <a:xfrm rot="16678367">
            <a:off x="10298178" y="4675917"/>
            <a:ext cx="328535" cy="549818"/>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numéro de diapositive 5">
            <a:extLst>
              <a:ext uri="{FF2B5EF4-FFF2-40B4-BE49-F238E27FC236}">
                <a16:creationId xmlns:a16="http://schemas.microsoft.com/office/drawing/2014/main" id="{1AE03FFD-885C-DC4C-95E7-5CF91F1DD643}"/>
              </a:ext>
            </a:extLst>
          </p:cNvPr>
          <p:cNvSpPr>
            <a:spLocks noGrp="1"/>
          </p:cNvSpPr>
          <p:nvPr>
            <p:ph type="sldNum" sz="quarter" idx="12"/>
          </p:nvPr>
        </p:nvSpPr>
        <p:spPr/>
        <p:txBody>
          <a:bodyPr/>
          <a:lstStyle/>
          <a:p>
            <a:fld id="{357480C0-6F15-5747-9ED5-E2E7D104526F}" type="slidenum">
              <a:rPr lang="fr-FR" smtClean="0"/>
              <a:t>8</a:t>
            </a:fld>
            <a:endParaRPr lang="fr-FR" dirty="0"/>
          </a:p>
        </p:txBody>
      </p:sp>
      <p:sp>
        <p:nvSpPr>
          <p:cNvPr id="3" name="Titre 4">
            <a:extLst>
              <a:ext uri="{FF2B5EF4-FFF2-40B4-BE49-F238E27FC236}">
                <a16:creationId xmlns:a16="http://schemas.microsoft.com/office/drawing/2014/main" id="{F0085A96-CFE1-CB6C-67B1-AA949B674450}"/>
              </a:ext>
            </a:extLst>
          </p:cNvPr>
          <p:cNvSpPr txBox="1">
            <a:spLocks noChangeArrowheads="1"/>
          </p:cNvSpPr>
          <p:nvPr/>
        </p:nvSpPr>
        <p:spPr>
          <a:xfrm>
            <a:off x="663047" y="889695"/>
            <a:ext cx="9504362" cy="542925"/>
          </a:xfrm>
          <a:prstGeom prst="rect">
            <a:avLst/>
          </a:prstGeom>
          <a:noFill/>
        </p:spPr>
        <p:txBody>
          <a:bodyPr vert="horz" lIns="91440" tIns="45720" rIns="91440" bIns="45720" rtlCol="0" anchor="ctr">
            <a:normAutofit/>
          </a:bodyPr>
          <a:lstStyle>
            <a:lvl1pPr marL="0" indent="0" algn="l" defTabSz="914400" rtl="0" eaLnBrk="1" latinLnBrk="0" hangingPunct="1">
              <a:lnSpc>
                <a:spcPct val="90000"/>
              </a:lnSpc>
              <a:spcBef>
                <a:spcPct val="0"/>
              </a:spcBef>
              <a:buNone/>
              <a:tabLst>
                <a:tab pos="571500" algn="l"/>
              </a:tabLst>
              <a:defRPr sz="3200" b="1" kern="1200">
                <a:solidFill>
                  <a:schemeClr val="bg1"/>
                </a:solidFill>
                <a:latin typeface="+mj-lt"/>
                <a:ea typeface="+mj-ea"/>
                <a:cs typeface="+mj-cs"/>
              </a:defRPr>
            </a:lvl1pPr>
          </a:lstStyle>
          <a:p>
            <a:pPr>
              <a:defRPr/>
            </a:pPr>
            <a:r>
              <a:rPr lang="fr-FR" sz="1800" dirty="0">
                <a:solidFill>
                  <a:schemeClr val="bg1">
                    <a:lumMod val="65000"/>
                  </a:schemeClr>
                </a:solidFill>
                <a:latin typeface="Arial" panose="020B0604020202020204" pitchFamily="34" charset="0"/>
                <a:cs typeface="Arial" panose="020B0604020202020204" pitchFamily="34" charset="0"/>
              </a:rPr>
              <a:t>Ramassage des déchets </a:t>
            </a:r>
            <a:endParaRPr lang="fr-FR" altLang="fr-FR" sz="1800" dirty="0">
              <a:latin typeface="Arial" panose="020B0604020202020204" pitchFamily="34" charset="0"/>
              <a:cs typeface="Arial" panose="020B0604020202020204" pitchFamily="34" charset="0"/>
            </a:endParaRPr>
          </a:p>
        </p:txBody>
      </p:sp>
      <p:sp>
        <p:nvSpPr>
          <p:cNvPr id="12" name="ZoneTexte 11">
            <a:extLst>
              <a:ext uri="{FF2B5EF4-FFF2-40B4-BE49-F238E27FC236}">
                <a16:creationId xmlns:a16="http://schemas.microsoft.com/office/drawing/2014/main" id="{5E4EEADE-3EAE-F933-1BC8-79434FF5E7E0}"/>
              </a:ext>
            </a:extLst>
          </p:cNvPr>
          <p:cNvSpPr txBox="1"/>
          <p:nvPr/>
        </p:nvSpPr>
        <p:spPr>
          <a:xfrm>
            <a:off x="11253956" y="5690171"/>
            <a:ext cx="938044" cy="276999"/>
          </a:xfrm>
          <a:prstGeom prst="rect">
            <a:avLst/>
          </a:prstGeom>
          <a:noFill/>
        </p:spPr>
        <p:txBody>
          <a:bodyPr wrap="square">
            <a:spAutoFit/>
          </a:bodyPr>
          <a:lstStyle/>
          <a:p>
            <a:pPr algn="l"/>
            <a:r>
              <a:rPr lang="fr-FR" sz="1200" i="1" dirty="0"/>
              <a:t>TORCY</a:t>
            </a:r>
            <a:endParaRPr lang="fr-FR" sz="1200" i="1" dirty="0">
              <a:effectLst/>
            </a:endParaRPr>
          </a:p>
        </p:txBody>
      </p:sp>
      <p:pic>
        <p:nvPicPr>
          <p:cNvPr id="15" name="Image 14">
            <a:extLst>
              <a:ext uri="{FF2B5EF4-FFF2-40B4-BE49-F238E27FC236}">
                <a16:creationId xmlns:a16="http://schemas.microsoft.com/office/drawing/2014/main" id="{1579A894-509F-22D3-C4E7-A88BDF611E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7200" y="2670464"/>
            <a:ext cx="4572000" cy="3048000"/>
          </a:xfrm>
          <a:prstGeom prst="rect">
            <a:avLst/>
          </a:prstGeom>
        </p:spPr>
      </p:pic>
      <p:sp>
        <p:nvSpPr>
          <p:cNvPr id="17" name="ZoneTexte 16">
            <a:extLst>
              <a:ext uri="{FF2B5EF4-FFF2-40B4-BE49-F238E27FC236}">
                <a16:creationId xmlns:a16="http://schemas.microsoft.com/office/drawing/2014/main" id="{DCECC23F-7BEF-D2E4-AC92-AC79A3210A02}"/>
              </a:ext>
            </a:extLst>
          </p:cNvPr>
          <p:cNvSpPr txBox="1"/>
          <p:nvPr/>
        </p:nvSpPr>
        <p:spPr>
          <a:xfrm>
            <a:off x="113919" y="1560314"/>
            <a:ext cx="7484501" cy="3970318"/>
          </a:xfrm>
          <a:prstGeom prst="rect">
            <a:avLst/>
          </a:prstGeom>
          <a:noFill/>
        </p:spPr>
        <p:txBody>
          <a:bodyPr wrap="square">
            <a:spAutoFit/>
          </a:bodyPr>
          <a:lstStyle/>
          <a:p>
            <a:r>
              <a:rPr lang="fr-FR" dirty="0"/>
              <a:t>L'âne peut être utilisé pour ses capacités de portage et son caractère paisible</a:t>
            </a:r>
          </a:p>
          <a:p>
            <a:endParaRPr lang="fr-FR" dirty="0"/>
          </a:p>
          <a:p>
            <a:pPr marL="285750" indent="-285750">
              <a:lnSpc>
                <a:spcPct val="150000"/>
              </a:lnSpc>
              <a:buFont typeface="Arial" panose="020B0604020202020204" pitchFamily="34" charset="0"/>
              <a:buChar char="•"/>
            </a:pPr>
            <a:r>
              <a:rPr lang="fr-FR" sz="1600" dirty="0"/>
              <a:t>Idéal pour le ramassage des déchets à pied, accompagnant les employés municipaux.</a:t>
            </a:r>
          </a:p>
          <a:p>
            <a:pPr marL="285750" indent="-285750">
              <a:lnSpc>
                <a:spcPct val="150000"/>
              </a:lnSpc>
              <a:buFont typeface="Arial" panose="020B0604020202020204" pitchFamily="34" charset="0"/>
              <a:buChar char="•"/>
            </a:pPr>
            <a:r>
              <a:rPr lang="fr-FR" sz="1600" dirty="0"/>
              <a:t>En remplaçant un engin thermique, on réduit les émissions de gaz à effet de serre.</a:t>
            </a:r>
          </a:p>
          <a:p>
            <a:pPr marL="285750" indent="-285750">
              <a:lnSpc>
                <a:spcPct val="150000"/>
              </a:lnSpc>
              <a:buFont typeface="Arial" panose="020B0604020202020204" pitchFamily="34" charset="0"/>
              <a:buChar char="•"/>
            </a:pPr>
            <a:r>
              <a:rPr lang="fr-FR" sz="1600" dirty="0"/>
              <a:t>Pendant le travail dans les rues, l'âne est un outil visible de sensibilisation sur la gestion durable de la ville.</a:t>
            </a:r>
          </a:p>
          <a:p>
            <a:pPr marL="285750" indent="-285750">
              <a:lnSpc>
                <a:spcPct val="150000"/>
              </a:lnSpc>
              <a:buFont typeface="Arial" panose="020B0604020202020204" pitchFamily="34" charset="0"/>
              <a:buChar char="•"/>
            </a:pPr>
            <a:endParaRPr lang="fr-FR" sz="1600" dirty="0"/>
          </a:p>
          <a:p>
            <a:r>
              <a:rPr lang="fr-FR" sz="1600" dirty="0"/>
              <a:t>Et… "C'est pas un camion à poils, c'est vivant, actif et réactif.  Ça crée du lien, les gens se parlent, ils jugent la démarche positive.." </a:t>
            </a:r>
          </a:p>
          <a:p>
            <a:pPr marL="285750" indent="-285750">
              <a:lnSpc>
                <a:spcPct val="150000"/>
              </a:lnSpc>
              <a:buFont typeface="Arial" panose="020B0604020202020204" pitchFamily="34" charset="0"/>
              <a:buChar char="•"/>
            </a:pPr>
            <a:endParaRPr lang="fr-FR" sz="1600" dirty="0"/>
          </a:p>
          <a:p>
            <a:pPr marL="285750" indent="-285750">
              <a:lnSpc>
                <a:spcPct val="150000"/>
              </a:lnSpc>
              <a:buFont typeface="Arial" panose="020B0604020202020204" pitchFamily="34" charset="0"/>
              <a:buChar char="•"/>
            </a:pPr>
            <a:endParaRPr lang="fr-FR" sz="1600" dirty="0"/>
          </a:p>
          <a:p>
            <a:r>
              <a:rPr lang="fr-FR" sz="1600" dirty="0"/>
              <a:t> </a:t>
            </a:r>
            <a:endParaRPr lang="en-GB" sz="1600" dirty="0"/>
          </a:p>
        </p:txBody>
      </p:sp>
    </p:spTree>
    <p:extLst>
      <p:ext uri="{BB962C8B-B14F-4D97-AF65-F5344CB8AC3E}">
        <p14:creationId xmlns:p14="http://schemas.microsoft.com/office/powerpoint/2010/main" val="3667000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92D050"/>
          </a:solidFill>
        </p:spPr>
        <p:txBody>
          <a:bodyPr>
            <a:normAutofit/>
          </a:bodyPr>
          <a:lstStyle/>
          <a:p>
            <a:r>
              <a:rPr lang="fr-FR" dirty="0"/>
              <a:t>	Usages des animaux pour une ville durable </a:t>
            </a:r>
            <a:endParaRPr lang="fr-FR" sz="3100" dirty="0"/>
          </a:p>
        </p:txBody>
      </p:sp>
      <p:sp>
        <p:nvSpPr>
          <p:cNvPr id="37" name="Ellipse 36"/>
          <p:cNvSpPr/>
          <p:nvPr/>
        </p:nvSpPr>
        <p:spPr>
          <a:xfrm rot="16678367">
            <a:off x="10298178" y="4675917"/>
            <a:ext cx="328535" cy="549818"/>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numéro de diapositive 5">
            <a:extLst>
              <a:ext uri="{FF2B5EF4-FFF2-40B4-BE49-F238E27FC236}">
                <a16:creationId xmlns:a16="http://schemas.microsoft.com/office/drawing/2014/main" id="{1AE03FFD-885C-DC4C-95E7-5CF91F1DD643}"/>
              </a:ext>
            </a:extLst>
          </p:cNvPr>
          <p:cNvSpPr>
            <a:spLocks noGrp="1"/>
          </p:cNvSpPr>
          <p:nvPr>
            <p:ph type="sldNum" sz="quarter" idx="12"/>
          </p:nvPr>
        </p:nvSpPr>
        <p:spPr/>
        <p:txBody>
          <a:bodyPr/>
          <a:lstStyle/>
          <a:p>
            <a:fld id="{357480C0-6F15-5747-9ED5-E2E7D104526F}" type="slidenum">
              <a:rPr lang="fr-FR" smtClean="0"/>
              <a:t>9</a:t>
            </a:fld>
            <a:endParaRPr lang="fr-FR" dirty="0"/>
          </a:p>
        </p:txBody>
      </p:sp>
      <p:sp>
        <p:nvSpPr>
          <p:cNvPr id="3" name="Titre 4">
            <a:extLst>
              <a:ext uri="{FF2B5EF4-FFF2-40B4-BE49-F238E27FC236}">
                <a16:creationId xmlns:a16="http://schemas.microsoft.com/office/drawing/2014/main" id="{F0085A96-CFE1-CB6C-67B1-AA949B674450}"/>
              </a:ext>
            </a:extLst>
          </p:cNvPr>
          <p:cNvSpPr txBox="1">
            <a:spLocks noChangeArrowheads="1"/>
          </p:cNvSpPr>
          <p:nvPr/>
        </p:nvSpPr>
        <p:spPr>
          <a:xfrm>
            <a:off x="663047" y="889695"/>
            <a:ext cx="9504362" cy="542925"/>
          </a:xfrm>
          <a:prstGeom prst="rect">
            <a:avLst/>
          </a:prstGeom>
          <a:noFill/>
        </p:spPr>
        <p:txBody>
          <a:bodyPr vert="horz" lIns="91440" tIns="45720" rIns="91440" bIns="45720" rtlCol="0" anchor="ctr">
            <a:normAutofit/>
          </a:bodyPr>
          <a:lstStyle>
            <a:lvl1pPr marL="0" indent="0" algn="l" defTabSz="914400" rtl="0" eaLnBrk="1" latinLnBrk="0" hangingPunct="1">
              <a:lnSpc>
                <a:spcPct val="90000"/>
              </a:lnSpc>
              <a:spcBef>
                <a:spcPct val="0"/>
              </a:spcBef>
              <a:buNone/>
              <a:tabLst>
                <a:tab pos="571500" algn="l"/>
              </a:tabLst>
              <a:defRPr sz="3200" b="1" kern="1200">
                <a:solidFill>
                  <a:schemeClr val="bg1"/>
                </a:solidFill>
                <a:latin typeface="+mj-lt"/>
                <a:ea typeface="+mj-ea"/>
                <a:cs typeface="+mj-cs"/>
              </a:defRPr>
            </a:lvl1pPr>
          </a:lstStyle>
          <a:p>
            <a:pPr>
              <a:defRPr/>
            </a:pPr>
            <a:r>
              <a:rPr lang="fr-FR" sz="1800" dirty="0">
                <a:solidFill>
                  <a:schemeClr val="bg1">
                    <a:lumMod val="65000"/>
                  </a:schemeClr>
                </a:solidFill>
                <a:latin typeface="Arial" panose="020B0604020202020204" pitchFamily="34" charset="0"/>
                <a:cs typeface="Arial" panose="020B0604020202020204" pitchFamily="34" charset="0"/>
              </a:rPr>
              <a:t>Oies : entretien et gardiennage </a:t>
            </a:r>
            <a:endParaRPr lang="fr-FR" altLang="fr-FR" sz="1800" dirty="0">
              <a:latin typeface="Arial" panose="020B0604020202020204" pitchFamily="34" charset="0"/>
              <a:cs typeface="Arial" panose="020B0604020202020204" pitchFamily="34" charset="0"/>
            </a:endParaRPr>
          </a:p>
        </p:txBody>
      </p:sp>
      <p:sp>
        <p:nvSpPr>
          <p:cNvPr id="12" name="ZoneTexte 11">
            <a:extLst>
              <a:ext uri="{FF2B5EF4-FFF2-40B4-BE49-F238E27FC236}">
                <a16:creationId xmlns:a16="http://schemas.microsoft.com/office/drawing/2014/main" id="{5E4EEADE-3EAE-F933-1BC8-79434FF5E7E0}"/>
              </a:ext>
            </a:extLst>
          </p:cNvPr>
          <p:cNvSpPr txBox="1"/>
          <p:nvPr/>
        </p:nvSpPr>
        <p:spPr>
          <a:xfrm>
            <a:off x="8812858" y="3663897"/>
            <a:ext cx="3013651" cy="276999"/>
          </a:xfrm>
          <a:prstGeom prst="rect">
            <a:avLst/>
          </a:prstGeom>
          <a:noFill/>
        </p:spPr>
        <p:txBody>
          <a:bodyPr wrap="square">
            <a:spAutoFit/>
          </a:bodyPr>
          <a:lstStyle/>
          <a:p>
            <a:pPr algn="l"/>
            <a:r>
              <a:rPr lang="fr-FR" sz="1200" i="1" dirty="0"/>
              <a:t>Gardiennage d'entreprise  près de Beauvais</a:t>
            </a:r>
            <a:endParaRPr lang="fr-FR" sz="1200" i="1" dirty="0">
              <a:effectLst/>
            </a:endParaRPr>
          </a:p>
        </p:txBody>
      </p:sp>
      <p:sp>
        <p:nvSpPr>
          <p:cNvPr id="17" name="ZoneTexte 16">
            <a:extLst>
              <a:ext uri="{FF2B5EF4-FFF2-40B4-BE49-F238E27FC236}">
                <a16:creationId xmlns:a16="http://schemas.microsoft.com/office/drawing/2014/main" id="{DCECC23F-7BEF-D2E4-AC92-AC79A3210A02}"/>
              </a:ext>
            </a:extLst>
          </p:cNvPr>
          <p:cNvSpPr txBox="1"/>
          <p:nvPr/>
        </p:nvSpPr>
        <p:spPr>
          <a:xfrm>
            <a:off x="627765" y="1920158"/>
            <a:ext cx="6096000" cy="1077218"/>
          </a:xfrm>
          <a:prstGeom prst="rect">
            <a:avLst/>
          </a:prstGeom>
          <a:noFill/>
        </p:spPr>
        <p:txBody>
          <a:bodyPr wrap="square">
            <a:spAutoFit/>
          </a:bodyPr>
          <a:lstStyle/>
          <a:p>
            <a:r>
              <a:rPr lang="fr-FR" sz="1600" dirty="0"/>
              <a:t>L'oie broute l'herbe et peut entretenir des prairies </a:t>
            </a:r>
          </a:p>
          <a:p>
            <a:endParaRPr lang="fr-FR" sz="1600" dirty="0"/>
          </a:p>
          <a:p>
            <a:r>
              <a:rPr lang="fr-FR" sz="1600" dirty="0"/>
              <a:t>C'est aussi une bonne gardienne de son territoire, utilisée pour ces qualités depuis les Romains</a:t>
            </a:r>
            <a:endParaRPr lang="en-GB" sz="1600" dirty="0"/>
          </a:p>
        </p:txBody>
      </p:sp>
      <p:pic>
        <p:nvPicPr>
          <p:cNvPr id="5" name="Image 4">
            <a:extLst>
              <a:ext uri="{FF2B5EF4-FFF2-40B4-BE49-F238E27FC236}">
                <a16:creationId xmlns:a16="http://schemas.microsoft.com/office/drawing/2014/main" id="{050578F9-1722-07B9-361C-2AFF927DCA7C}"/>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7350124" y="1033461"/>
            <a:ext cx="4541840" cy="2536133"/>
          </a:xfrm>
          <a:prstGeom prst="rect">
            <a:avLst/>
          </a:prstGeom>
        </p:spPr>
      </p:pic>
      <p:pic>
        <p:nvPicPr>
          <p:cNvPr id="8" name="Image 7">
            <a:extLst>
              <a:ext uri="{FF2B5EF4-FFF2-40B4-BE49-F238E27FC236}">
                <a16:creationId xmlns:a16="http://schemas.microsoft.com/office/drawing/2014/main" id="{098ADF29-C6F9-3A72-F8C4-8161D3826FC3}"/>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7350123" y="4049179"/>
            <a:ext cx="4541840" cy="2582860"/>
          </a:xfrm>
          <a:prstGeom prst="rect">
            <a:avLst/>
          </a:prstGeom>
        </p:spPr>
      </p:pic>
    </p:spTree>
    <p:extLst>
      <p:ext uri="{BB962C8B-B14F-4D97-AF65-F5344CB8AC3E}">
        <p14:creationId xmlns:p14="http://schemas.microsoft.com/office/powerpoint/2010/main" val="4263920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92D050"/>
          </a:solidFill>
        </p:spPr>
        <p:txBody>
          <a:bodyPr>
            <a:normAutofit/>
          </a:bodyPr>
          <a:lstStyle/>
          <a:p>
            <a:r>
              <a:rPr lang="fr-FR" dirty="0"/>
              <a:t>	Usages des animaux pour une ville durable </a:t>
            </a:r>
            <a:endParaRPr lang="fr-FR" sz="3100" dirty="0"/>
          </a:p>
        </p:txBody>
      </p:sp>
      <p:sp>
        <p:nvSpPr>
          <p:cNvPr id="37" name="Ellipse 36"/>
          <p:cNvSpPr/>
          <p:nvPr/>
        </p:nvSpPr>
        <p:spPr>
          <a:xfrm rot="16678367">
            <a:off x="10298178" y="4675917"/>
            <a:ext cx="328535" cy="549818"/>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numéro de diapositive 5">
            <a:extLst>
              <a:ext uri="{FF2B5EF4-FFF2-40B4-BE49-F238E27FC236}">
                <a16:creationId xmlns:a16="http://schemas.microsoft.com/office/drawing/2014/main" id="{1AE03FFD-885C-DC4C-95E7-5CF91F1DD643}"/>
              </a:ext>
            </a:extLst>
          </p:cNvPr>
          <p:cNvSpPr>
            <a:spLocks noGrp="1"/>
          </p:cNvSpPr>
          <p:nvPr>
            <p:ph type="sldNum" sz="quarter" idx="12"/>
          </p:nvPr>
        </p:nvSpPr>
        <p:spPr/>
        <p:txBody>
          <a:bodyPr/>
          <a:lstStyle/>
          <a:p>
            <a:fld id="{357480C0-6F15-5747-9ED5-E2E7D104526F}" type="slidenum">
              <a:rPr lang="fr-FR" smtClean="0"/>
              <a:t>10</a:t>
            </a:fld>
            <a:endParaRPr lang="fr-FR" dirty="0"/>
          </a:p>
        </p:txBody>
      </p:sp>
      <p:sp>
        <p:nvSpPr>
          <p:cNvPr id="3" name="Titre 4">
            <a:extLst>
              <a:ext uri="{FF2B5EF4-FFF2-40B4-BE49-F238E27FC236}">
                <a16:creationId xmlns:a16="http://schemas.microsoft.com/office/drawing/2014/main" id="{F0085A96-CFE1-CB6C-67B1-AA949B674450}"/>
              </a:ext>
            </a:extLst>
          </p:cNvPr>
          <p:cNvSpPr txBox="1">
            <a:spLocks noChangeArrowheads="1"/>
          </p:cNvSpPr>
          <p:nvPr/>
        </p:nvSpPr>
        <p:spPr>
          <a:xfrm>
            <a:off x="663047" y="889695"/>
            <a:ext cx="9504362" cy="542925"/>
          </a:xfrm>
          <a:prstGeom prst="rect">
            <a:avLst/>
          </a:prstGeom>
          <a:noFill/>
        </p:spPr>
        <p:txBody>
          <a:bodyPr vert="horz" lIns="91440" tIns="45720" rIns="91440" bIns="45720" rtlCol="0" anchor="ctr">
            <a:normAutofit/>
          </a:bodyPr>
          <a:lstStyle>
            <a:lvl1pPr marL="0" indent="0" algn="l" defTabSz="914400" rtl="0" eaLnBrk="1" latinLnBrk="0" hangingPunct="1">
              <a:lnSpc>
                <a:spcPct val="90000"/>
              </a:lnSpc>
              <a:spcBef>
                <a:spcPct val="0"/>
              </a:spcBef>
              <a:buNone/>
              <a:tabLst>
                <a:tab pos="571500" algn="l"/>
              </a:tabLst>
              <a:defRPr sz="3200" b="1" kern="1200">
                <a:solidFill>
                  <a:schemeClr val="bg1"/>
                </a:solidFill>
                <a:latin typeface="+mj-lt"/>
                <a:ea typeface="+mj-ea"/>
                <a:cs typeface="+mj-cs"/>
              </a:defRPr>
            </a:lvl1pPr>
          </a:lstStyle>
          <a:p>
            <a:pPr>
              <a:defRPr/>
            </a:pPr>
            <a:r>
              <a:rPr lang="fr-FR" sz="1800" dirty="0">
                <a:solidFill>
                  <a:schemeClr val="bg1">
                    <a:lumMod val="65000"/>
                  </a:schemeClr>
                </a:solidFill>
                <a:latin typeface="Arial" panose="020B0604020202020204" pitchFamily="34" charset="0"/>
                <a:cs typeface="Arial" panose="020B0604020202020204" pitchFamily="34" charset="0"/>
              </a:rPr>
              <a:t>Cochons, poules, oies, canards  : récupération des déchets alimentaires </a:t>
            </a:r>
          </a:p>
        </p:txBody>
      </p:sp>
      <p:sp>
        <p:nvSpPr>
          <p:cNvPr id="17" name="ZoneTexte 16">
            <a:extLst>
              <a:ext uri="{FF2B5EF4-FFF2-40B4-BE49-F238E27FC236}">
                <a16:creationId xmlns:a16="http://schemas.microsoft.com/office/drawing/2014/main" id="{DCECC23F-7BEF-D2E4-AC92-AC79A3210A02}"/>
              </a:ext>
            </a:extLst>
          </p:cNvPr>
          <p:cNvSpPr txBox="1"/>
          <p:nvPr/>
        </p:nvSpPr>
        <p:spPr>
          <a:xfrm>
            <a:off x="563153" y="1517778"/>
            <a:ext cx="11425239" cy="646331"/>
          </a:xfrm>
          <a:prstGeom prst="rect">
            <a:avLst/>
          </a:prstGeom>
          <a:noFill/>
        </p:spPr>
        <p:txBody>
          <a:bodyPr wrap="square">
            <a:spAutoFit/>
          </a:bodyPr>
          <a:lstStyle/>
          <a:p>
            <a:r>
              <a:rPr lang="fr-FR" dirty="0"/>
              <a:t>De tous temps ces animaux étaient nourris avec les déchets alimentaires divers ;  épluchures, légumes.. voire tous déchets alimentaires (cochons)  </a:t>
            </a:r>
          </a:p>
        </p:txBody>
      </p:sp>
      <p:pic>
        <p:nvPicPr>
          <p:cNvPr id="4" name="Image 3">
            <a:extLst>
              <a:ext uri="{FF2B5EF4-FFF2-40B4-BE49-F238E27FC236}">
                <a16:creationId xmlns:a16="http://schemas.microsoft.com/office/drawing/2014/main" id="{5ED23EEA-3BCB-AF69-07CC-B28A95D32D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241" y="2868261"/>
            <a:ext cx="4619816" cy="2117416"/>
          </a:xfrm>
          <a:prstGeom prst="rect">
            <a:avLst/>
          </a:prstGeom>
        </p:spPr>
      </p:pic>
      <p:sp>
        <p:nvSpPr>
          <p:cNvPr id="8" name="ZoneTexte 7">
            <a:extLst>
              <a:ext uri="{FF2B5EF4-FFF2-40B4-BE49-F238E27FC236}">
                <a16:creationId xmlns:a16="http://schemas.microsoft.com/office/drawing/2014/main" id="{D699AD17-0961-9D28-72CB-389DC2ACFBFA}"/>
              </a:ext>
            </a:extLst>
          </p:cNvPr>
          <p:cNvSpPr txBox="1"/>
          <p:nvPr/>
        </p:nvSpPr>
        <p:spPr>
          <a:xfrm>
            <a:off x="6733586" y="5217111"/>
            <a:ext cx="4429144" cy="246221"/>
          </a:xfrm>
          <a:prstGeom prst="rect">
            <a:avLst/>
          </a:prstGeom>
          <a:noFill/>
        </p:spPr>
        <p:txBody>
          <a:bodyPr wrap="square">
            <a:spAutoFit/>
          </a:bodyPr>
          <a:lstStyle/>
          <a:p>
            <a:r>
              <a:rPr lang="fr-FR" sz="1000" dirty="0">
                <a:latin typeface="Arial Unicode MS" panose="020B0604020202020204" pitchFamily="34" charset="-128"/>
              </a:rPr>
              <a:t>Le cochon mange tous les déchets alimentaires, sauf les coquilles.</a:t>
            </a:r>
          </a:p>
        </p:txBody>
      </p:sp>
      <p:pic>
        <p:nvPicPr>
          <p:cNvPr id="10" name="Image 9">
            <a:extLst>
              <a:ext uri="{FF2B5EF4-FFF2-40B4-BE49-F238E27FC236}">
                <a16:creationId xmlns:a16="http://schemas.microsoft.com/office/drawing/2014/main" id="{A829C428-0E6B-8188-0DDB-3F125C3C5F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3887" y="2840922"/>
            <a:ext cx="3280400" cy="2172094"/>
          </a:xfrm>
          <a:prstGeom prst="rect">
            <a:avLst/>
          </a:prstGeom>
        </p:spPr>
      </p:pic>
      <p:sp>
        <p:nvSpPr>
          <p:cNvPr id="11" name="Rectangle 1">
            <a:extLst>
              <a:ext uri="{FF2B5EF4-FFF2-40B4-BE49-F238E27FC236}">
                <a16:creationId xmlns:a16="http://schemas.microsoft.com/office/drawing/2014/main" id="{2A78F747-8805-AC25-03DF-65CAB5D9D12A}"/>
              </a:ext>
            </a:extLst>
          </p:cNvPr>
          <p:cNvSpPr>
            <a:spLocks noChangeArrowheads="1"/>
          </p:cNvSpPr>
          <p:nvPr/>
        </p:nvSpPr>
        <p:spPr bwMode="auto">
          <a:xfrm>
            <a:off x="2004825" y="5217111"/>
            <a:ext cx="368141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US" altLang="en-US" sz="1000" dirty="0">
                <a:latin typeface="Arial Unicode MS" panose="020B0604020202020204" pitchFamily="34" charset="-128"/>
              </a:rPr>
              <a:t>Une </a:t>
            </a:r>
            <a:r>
              <a:rPr lang="en-US" altLang="en-US" sz="1000" dirty="0" err="1">
                <a:latin typeface="Arial Unicode MS" panose="020B0604020202020204" pitchFamily="34" charset="-128"/>
              </a:rPr>
              <a:t>poule</a:t>
            </a:r>
            <a:r>
              <a:rPr lang="en-US" altLang="en-US" sz="1000" dirty="0">
                <a:latin typeface="Arial Unicode MS" panose="020B0604020202020204" pitchFamily="34" charset="-128"/>
              </a:rPr>
              <a:t> mange 72 kg par an ! </a:t>
            </a:r>
            <a:endParaRPr kumimoji="0" lang="en-US" altLang="en-US" sz="1000" b="0" i="0" u="none" strike="noStrike" cap="none" normalizeH="0" baseline="0" dirty="0">
              <a:ln>
                <a:noFill/>
              </a:ln>
              <a:solidFill>
                <a:schemeClr val="tx1"/>
              </a:solidFill>
              <a:effectLst/>
              <a:latin typeface="Arial Unicode MS" panose="020B0604020202020204" pitchFamily="34" charset="-128"/>
            </a:endParaRPr>
          </a:p>
        </p:txBody>
      </p:sp>
    </p:spTree>
    <p:extLst>
      <p:ext uri="{BB962C8B-B14F-4D97-AF65-F5344CB8AC3E}">
        <p14:creationId xmlns:p14="http://schemas.microsoft.com/office/powerpoint/2010/main" val="125939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92D050"/>
          </a:solidFill>
        </p:spPr>
        <p:txBody>
          <a:bodyPr>
            <a:normAutofit/>
          </a:bodyPr>
          <a:lstStyle/>
          <a:p>
            <a:r>
              <a:rPr lang="fr-FR" dirty="0"/>
              <a:t>	Usages des animaux pour une ville durable </a:t>
            </a:r>
            <a:endParaRPr lang="fr-FR" sz="3100" dirty="0"/>
          </a:p>
        </p:txBody>
      </p:sp>
      <p:sp>
        <p:nvSpPr>
          <p:cNvPr id="37" name="Ellipse 36"/>
          <p:cNvSpPr/>
          <p:nvPr/>
        </p:nvSpPr>
        <p:spPr>
          <a:xfrm rot="16678367">
            <a:off x="10298178" y="4675917"/>
            <a:ext cx="328535" cy="549818"/>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numéro de diapositive 5">
            <a:extLst>
              <a:ext uri="{FF2B5EF4-FFF2-40B4-BE49-F238E27FC236}">
                <a16:creationId xmlns:a16="http://schemas.microsoft.com/office/drawing/2014/main" id="{1AE03FFD-885C-DC4C-95E7-5CF91F1DD643}"/>
              </a:ext>
            </a:extLst>
          </p:cNvPr>
          <p:cNvSpPr>
            <a:spLocks noGrp="1"/>
          </p:cNvSpPr>
          <p:nvPr>
            <p:ph type="sldNum" sz="quarter" idx="12"/>
          </p:nvPr>
        </p:nvSpPr>
        <p:spPr/>
        <p:txBody>
          <a:bodyPr/>
          <a:lstStyle/>
          <a:p>
            <a:fld id="{357480C0-6F15-5747-9ED5-E2E7D104526F}" type="slidenum">
              <a:rPr lang="fr-FR" smtClean="0"/>
              <a:t>11</a:t>
            </a:fld>
            <a:endParaRPr lang="fr-FR" dirty="0"/>
          </a:p>
        </p:txBody>
      </p:sp>
      <p:sp>
        <p:nvSpPr>
          <p:cNvPr id="3" name="Titre 4">
            <a:extLst>
              <a:ext uri="{FF2B5EF4-FFF2-40B4-BE49-F238E27FC236}">
                <a16:creationId xmlns:a16="http://schemas.microsoft.com/office/drawing/2014/main" id="{F0085A96-CFE1-CB6C-67B1-AA949B674450}"/>
              </a:ext>
            </a:extLst>
          </p:cNvPr>
          <p:cNvSpPr txBox="1">
            <a:spLocks noChangeArrowheads="1"/>
          </p:cNvSpPr>
          <p:nvPr/>
        </p:nvSpPr>
        <p:spPr>
          <a:xfrm>
            <a:off x="663047" y="889695"/>
            <a:ext cx="9504362" cy="542925"/>
          </a:xfrm>
          <a:prstGeom prst="rect">
            <a:avLst/>
          </a:prstGeom>
          <a:noFill/>
        </p:spPr>
        <p:txBody>
          <a:bodyPr vert="horz" lIns="91440" tIns="45720" rIns="91440" bIns="45720" rtlCol="0" anchor="ctr">
            <a:normAutofit/>
          </a:bodyPr>
          <a:lstStyle>
            <a:lvl1pPr marL="0" indent="0" algn="l" defTabSz="914400" rtl="0" eaLnBrk="1" latinLnBrk="0" hangingPunct="1">
              <a:lnSpc>
                <a:spcPct val="90000"/>
              </a:lnSpc>
              <a:spcBef>
                <a:spcPct val="0"/>
              </a:spcBef>
              <a:buNone/>
              <a:tabLst>
                <a:tab pos="571500" algn="l"/>
              </a:tabLst>
              <a:defRPr sz="3200" b="1" kern="1200">
                <a:solidFill>
                  <a:schemeClr val="bg1"/>
                </a:solidFill>
                <a:latin typeface="+mj-lt"/>
                <a:ea typeface="+mj-ea"/>
                <a:cs typeface="+mj-cs"/>
              </a:defRPr>
            </a:lvl1pPr>
          </a:lstStyle>
          <a:p>
            <a:pPr>
              <a:defRPr/>
            </a:pPr>
            <a:r>
              <a:rPr lang="fr-FR" sz="1800" dirty="0">
                <a:solidFill>
                  <a:schemeClr val="bg1">
                    <a:lumMod val="65000"/>
                  </a:schemeClr>
                </a:solidFill>
                <a:latin typeface="Arial" panose="020B0604020202020204" pitchFamily="34" charset="0"/>
                <a:cs typeface="Arial" panose="020B0604020202020204" pitchFamily="34" charset="0"/>
              </a:rPr>
              <a:t>Les abeilles : agents de pollinisation indispensables  </a:t>
            </a:r>
          </a:p>
        </p:txBody>
      </p:sp>
      <p:sp>
        <p:nvSpPr>
          <p:cNvPr id="17" name="ZoneTexte 16">
            <a:extLst>
              <a:ext uri="{FF2B5EF4-FFF2-40B4-BE49-F238E27FC236}">
                <a16:creationId xmlns:a16="http://schemas.microsoft.com/office/drawing/2014/main" id="{DCECC23F-7BEF-D2E4-AC92-AC79A3210A02}"/>
              </a:ext>
            </a:extLst>
          </p:cNvPr>
          <p:cNvSpPr txBox="1"/>
          <p:nvPr/>
        </p:nvSpPr>
        <p:spPr>
          <a:xfrm>
            <a:off x="587429" y="1501972"/>
            <a:ext cx="11425239" cy="923330"/>
          </a:xfrm>
          <a:prstGeom prst="rect">
            <a:avLst/>
          </a:prstGeom>
          <a:noFill/>
        </p:spPr>
        <p:txBody>
          <a:bodyPr wrap="square">
            <a:spAutoFit/>
          </a:bodyPr>
          <a:lstStyle/>
          <a:p>
            <a:r>
              <a:rPr lang="fr-FR" dirty="0"/>
              <a:t>Les abeilles domestiques, comme beaucoup d'insectes, transportent le pollen de fleur en fleur et sont nécessaires au développement des fruits et graines, tout en assurant le brassage génétique entre plantes qui restent immobiles. </a:t>
            </a:r>
          </a:p>
          <a:p>
            <a:endParaRPr lang="fr-FR" dirty="0"/>
          </a:p>
        </p:txBody>
      </p:sp>
      <p:sp>
        <p:nvSpPr>
          <p:cNvPr id="5" name="ZoneTexte 4">
            <a:extLst>
              <a:ext uri="{FF2B5EF4-FFF2-40B4-BE49-F238E27FC236}">
                <a16:creationId xmlns:a16="http://schemas.microsoft.com/office/drawing/2014/main" id="{0D20E1DE-D3BD-7130-BAC4-38DAA8AB6EE4}"/>
              </a:ext>
            </a:extLst>
          </p:cNvPr>
          <p:cNvSpPr txBox="1"/>
          <p:nvPr/>
        </p:nvSpPr>
        <p:spPr>
          <a:xfrm>
            <a:off x="472547" y="5833482"/>
            <a:ext cx="11425239" cy="923330"/>
          </a:xfrm>
          <a:prstGeom prst="rect">
            <a:avLst/>
          </a:prstGeom>
          <a:noFill/>
        </p:spPr>
        <p:txBody>
          <a:bodyPr wrap="square">
            <a:spAutoFit/>
          </a:bodyPr>
          <a:lstStyle/>
          <a:p>
            <a:r>
              <a:rPr lang="fr-FR" dirty="0"/>
              <a:t>L'observation de la vie sociale des abeilles, la production du miel et son extraction sont une source pédagogique de choix (éthologie et vie sociale, plantes et pollinisation, miel et alimentation, architecture et géométrie…)</a:t>
            </a:r>
          </a:p>
          <a:p>
            <a:r>
              <a:rPr lang="fr-FR" dirty="0"/>
              <a:t> </a:t>
            </a:r>
          </a:p>
        </p:txBody>
      </p:sp>
      <p:pic>
        <p:nvPicPr>
          <p:cNvPr id="12" name="Image 11">
            <a:extLst>
              <a:ext uri="{FF2B5EF4-FFF2-40B4-BE49-F238E27FC236}">
                <a16:creationId xmlns:a16="http://schemas.microsoft.com/office/drawing/2014/main" id="{F3B2239D-B6A7-DFC8-4BB3-229960F619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7511" y="2811298"/>
            <a:ext cx="3681411" cy="2454274"/>
          </a:xfrm>
          <a:prstGeom prst="rect">
            <a:avLst/>
          </a:prstGeom>
        </p:spPr>
      </p:pic>
      <p:pic>
        <p:nvPicPr>
          <p:cNvPr id="15" name="Image 14">
            <a:extLst>
              <a:ext uri="{FF2B5EF4-FFF2-40B4-BE49-F238E27FC236}">
                <a16:creationId xmlns:a16="http://schemas.microsoft.com/office/drawing/2014/main" id="{E215129B-AFFD-41B6-9FCB-7FE82583AF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5720" y="2807918"/>
            <a:ext cx="4321762" cy="2532303"/>
          </a:xfrm>
          <a:prstGeom prst="rect">
            <a:avLst/>
          </a:prstGeom>
        </p:spPr>
      </p:pic>
    </p:spTree>
    <p:extLst>
      <p:ext uri="{BB962C8B-B14F-4D97-AF65-F5344CB8AC3E}">
        <p14:creationId xmlns:p14="http://schemas.microsoft.com/office/powerpoint/2010/main" val="585333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92D050"/>
          </a:solidFill>
        </p:spPr>
        <p:txBody>
          <a:bodyPr>
            <a:normAutofit/>
          </a:bodyPr>
          <a:lstStyle/>
          <a:p>
            <a:r>
              <a:rPr lang="fr-FR" dirty="0"/>
              <a:t>	Les apports du projet</a:t>
            </a:r>
            <a:endParaRPr lang="fr-FR" sz="3100" dirty="0"/>
          </a:p>
        </p:txBody>
      </p:sp>
      <p:sp>
        <p:nvSpPr>
          <p:cNvPr id="37" name="Ellipse 36"/>
          <p:cNvSpPr/>
          <p:nvPr/>
        </p:nvSpPr>
        <p:spPr>
          <a:xfrm rot="16678367">
            <a:off x="10298178" y="4675917"/>
            <a:ext cx="328535" cy="549818"/>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numéro de diapositive 5">
            <a:extLst>
              <a:ext uri="{FF2B5EF4-FFF2-40B4-BE49-F238E27FC236}">
                <a16:creationId xmlns:a16="http://schemas.microsoft.com/office/drawing/2014/main" id="{1AE03FFD-885C-DC4C-95E7-5CF91F1DD643}"/>
              </a:ext>
            </a:extLst>
          </p:cNvPr>
          <p:cNvSpPr>
            <a:spLocks noGrp="1"/>
          </p:cNvSpPr>
          <p:nvPr>
            <p:ph type="sldNum" sz="quarter" idx="12"/>
          </p:nvPr>
        </p:nvSpPr>
        <p:spPr/>
        <p:txBody>
          <a:bodyPr/>
          <a:lstStyle/>
          <a:p>
            <a:fld id="{357480C0-6F15-5747-9ED5-E2E7D104526F}" type="slidenum">
              <a:rPr lang="fr-FR" smtClean="0"/>
              <a:t>12</a:t>
            </a:fld>
            <a:endParaRPr lang="fr-FR" dirty="0"/>
          </a:p>
        </p:txBody>
      </p:sp>
      <p:sp>
        <p:nvSpPr>
          <p:cNvPr id="3" name="Titre 4">
            <a:extLst>
              <a:ext uri="{FF2B5EF4-FFF2-40B4-BE49-F238E27FC236}">
                <a16:creationId xmlns:a16="http://schemas.microsoft.com/office/drawing/2014/main" id="{F0085A96-CFE1-CB6C-67B1-AA949B674450}"/>
              </a:ext>
            </a:extLst>
          </p:cNvPr>
          <p:cNvSpPr txBox="1">
            <a:spLocks noChangeArrowheads="1"/>
          </p:cNvSpPr>
          <p:nvPr/>
        </p:nvSpPr>
        <p:spPr>
          <a:xfrm>
            <a:off x="313797" y="1538489"/>
            <a:ext cx="9504362" cy="542925"/>
          </a:xfrm>
          <a:prstGeom prst="rect">
            <a:avLst/>
          </a:prstGeom>
          <a:noFill/>
        </p:spPr>
        <p:txBody>
          <a:bodyPr vert="horz" lIns="91440" tIns="45720" rIns="91440" bIns="45720" rtlCol="0" anchor="ctr">
            <a:normAutofit/>
          </a:bodyPr>
          <a:lstStyle>
            <a:lvl1pPr marL="0" indent="0" algn="l" defTabSz="914400" rtl="0" eaLnBrk="1" latinLnBrk="0" hangingPunct="1">
              <a:lnSpc>
                <a:spcPct val="90000"/>
              </a:lnSpc>
              <a:spcBef>
                <a:spcPct val="0"/>
              </a:spcBef>
              <a:buNone/>
              <a:tabLst>
                <a:tab pos="571500" algn="l"/>
              </a:tabLst>
              <a:defRPr sz="3200" b="1" kern="1200">
                <a:solidFill>
                  <a:schemeClr val="bg1"/>
                </a:solidFill>
                <a:latin typeface="+mj-lt"/>
                <a:ea typeface="+mj-ea"/>
                <a:cs typeface="+mj-cs"/>
              </a:defRPr>
            </a:lvl1pPr>
          </a:lstStyle>
          <a:p>
            <a:pPr>
              <a:defRPr/>
            </a:pPr>
            <a:r>
              <a:rPr lang="fr-FR" sz="1800" dirty="0">
                <a:solidFill>
                  <a:schemeClr val="bg1">
                    <a:lumMod val="65000"/>
                  </a:schemeClr>
                </a:solidFill>
                <a:latin typeface="Arial" panose="020B0604020202020204" pitchFamily="34" charset="0"/>
                <a:cs typeface="Arial" panose="020B0604020202020204" pitchFamily="34" charset="0"/>
              </a:rPr>
              <a:t>La ferme pédagogique de Montigny</a:t>
            </a:r>
            <a:endParaRPr lang="fr-FR" altLang="fr-FR" sz="1800" dirty="0">
              <a:latin typeface="Arial" panose="020B0604020202020204" pitchFamily="34" charset="0"/>
              <a:cs typeface="Arial" panose="020B0604020202020204" pitchFamily="34" charset="0"/>
            </a:endParaRPr>
          </a:p>
        </p:txBody>
      </p:sp>
      <p:sp>
        <p:nvSpPr>
          <p:cNvPr id="7" name="ZoneTexte 6">
            <a:extLst>
              <a:ext uri="{FF2B5EF4-FFF2-40B4-BE49-F238E27FC236}">
                <a16:creationId xmlns:a16="http://schemas.microsoft.com/office/drawing/2014/main" id="{9E9969D0-683C-5E96-05FC-39C335D53CA8}"/>
              </a:ext>
            </a:extLst>
          </p:cNvPr>
          <p:cNvSpPr txBox="1"/>
          <p:nvPr/>
        </p:nvSpPr>
        <p:spPr>
          <a:xfrm>
            <a:off x="839786" y="2345344"/>
            <a:ext cx="10907714" cy="2542363"/>
          </a:xfrm>
          <a:prstGeom prst="rect">
            <a:avLst/>
          </a:prstGeom>
          <a:noFill/>
        </p:spPr>
        <p:txBody>
          <a:bodyPr wrap="square">
            <a:spAutoFit/>
          </a:bodyPr>
          <a:lstStyle/>
          <a:p>
            <a:pPr marL="285750" indent="-285750">
              <a:lnSpc>
                <a:spcPct val="150000"/>
              </a:lnSpc>
              <a:buFont typeface="Arial" panose="020B0604020202020204" pitchFamily="34" charset="0"/>
              <a:buChar char="•"/>
            </a:pPr>
            <a:r>
              <a:rPr lang="fr-FR" i="0" dirty="0">
                <a:solidFill>
                  <a:srgbClr val="000000"/>
                </a:solidFill>
                <a:effectLst/>
                <a:latin typeface="Calibri-Bold"/>
              </a:rPr>
              <a:t>Permettra aux enfants un contact avec les animaux, support de l'action pédagogique </a:t>
            </a:r>
          </a:p>
          <a:p>
            <a:pPr marL="285750" indent="-285750">
              <a:lnSpc>
                <a:spcPct val="150000"/>
              </a:lnSpc>
              <a:buFont typeface="Arial" panose="020B0604020202020204" pitchFamily="34" charset="0"/>
              <a:buChar char="•"/>
            </a:pPr>
            <a:r>
              <a:rPr lang="fr-FR" dirty="0">
                <a:solidFill>
                  <a:srgbClr val="000000"/>
                </a:solidFill>
                <a:latin typeface="Calibri-Bold"/>
              </a:rPr>
              <a:t>Sera le support au développement d'actions pour une ville durable et de la sensibilisation des habitants </a:t>
            </a:r>
          </a:p>
          <a:p>
            <a:pPr marL="285750" indent="-285750">
              <a:lnSpc>
                <a:spcPct val="150000"/>
              </a:lnSpc>
              <a:buFont typeface="Arial" panose="020B0604020202020204" pitchFamily="34" charset="0"/>
              <a:buChar char="•"/>
            </a:pPr>
            <a:r>
              <a:rPr lang="fr-FR" dirty="0">
                <a:solidFill>
                  <a:srgbClr val="000000"/>
                </a:solidFill>
                <a:latin typeface="Calibri-Bold"/>
              </a:rPr>
              <a:t>Participera à la sauvegarde des races anciennes et locales </a:t>
            </a:r>
          </a:p>
          <a:p>
            <a:pPr marL="285750" indent="-285750">
              <a:lnSpc>
                <a:spcPct val="150000"/>
              </a:lnSpc>
              <a:buFont typeface="Arial" panose="020B0604020202020204" pitchFamily="34" charset="0"/>
              <a:buChar char="•"/>
            </a:pPr>
            <a:r>
              <a:rPr lang="fr-FR" dirty="0">
                <a:solidFill>
                  <a:srgbClr val="000000"/>
                </a:solidFill>
                <a:latin typeface="Calibri-Bold"/>
              </a:rPr>
              <a:t>Sera un </a:t>
            </a:r>
            <a:r>
              <a:rPr lang="fr-FR" dirty="0">
                <a:solidFill>
                  <a:srgbClr val="000000"/>
                </a:solidFill>
                <a:latin typeface="Calibri" panose="020F0502020204030204" pitchFamily="34" charset="0"/>
              </a:rPr>
              <a:t>nouveau lieu d'agrément et de visite pour tous</a:t>
            </a:r>
          </a:p>
          <a:p>
            <a:pPr marL="285750" indent="-285750">
              <a:lnSpc>
                <a:spcPct val="150000"/>
              </a:lnSpc>
              <a:buFont typeface="Arial" panose="020B0604020202020204" pitchFamily="34" charset="0"/>
              <a:buChar char="•"/>
            </a:pPr>
            <a:r>
              <a:rPr lang="fr-FR" dirty="0">
                <a:solidFill>
                  <a:srgbClr val="000000"/>
                </a:solidFill>
                <a:latin typeface="Calibri" panose="020F0502020204030204" pitchFamily="34" charset="0"/>
              </a:rPr>
              <a:t>…</a:t>
            </a:r>
            <a:br>
              <a:rPr lang="fr-FR" dirty="0"/>
            </a:br>
            <a:endParaRPr lang="en-GB" dirty="0"/>
          </a:p>
        </p:txBody>
      </p:sp>
    </p:spTree>
    <p:extLst>
      <p:ext uri="{BB962C8B-B14F-4D97-AF65-F5344CB8AC3E}">
        <p14:creationId xmlns:p14="http://schemas.microsoft.com/office/powerpoint/2010/main" val="1701340026"/>
      </p:ext>
    </p:extLst>
  </p:cSld>
  <p:clrMapOvr>
    <a:masterClrMapping/>
  </p:clrMapOvr>
</p:sld>
</file>

<file path=ppt/theme/theme1.xml><?xml version="1.0" encoding="utf-8"?>
<a:theme xmlns:a="http://schemas.openxmlformats.org/drawingml/2006/main" name="Office Theme">
  <a:themeElements>
    <a:clrScheme name="Thème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Thème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15535</TotalTime>
  <Words>809</Words>
  <Application>Microsoft Office PowerPoint</Application>
  <PresentationFormat>Grand écran</PresentationFormat>
  <Paragraphs>86</Paragraphs>
  <Slides>12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12</vt:i4>
      </vt:variant>
    </vt:vector>
  </HeadingPairs>
  <TitlesOfParts>
    <vt:vector size="18" baseType="lpstr">
      <vt:lpstr>Arial Unicode MS</vt:lpstr>
      <vt:lpstr>Arial</vt:lpstr>
      <vt:lpstr>Calibri</vt:lpstr>
      <vt:lpstr>Calibri Light</vt:lpstr>
      <vt:lpstr>Calibri-Bold</vt:lpstr>
      <vt:lpstr>Office Theme</vt:lpstr>
      <vt:lpstr>L'animal dans la ville </vt:lpstr>
      <vt:lpstr> La ferme pédagogique</vt:lpstr>
      <vt:lpstr> L'animal pédagogique</vt:lpstr>
      <vt:lpstr> Interactions avec les animaux de la ferme </vt:lpstr>
      <vt:lpstr> Interactions avec les animaux de la ferme </vt:lpstr>
      <vt:lpstr> Animaux et ville durable</vt:lpstr>
      <vt:lpstr> Usages des animaux pour une ville durable </vt:lpstr>
      <vt:lpstr>  Usages des animaux pour une ville durable </vt:lpstr>
      <vt:lpstr> Usages des animaux pour une ville durable </vt:lpstr>
      <vt:lpstr> Usages des animaux pour une ville durable </vt:lpstr>
      <vt:lpstr> Usages des animaux pour une ville durable </vt:lpstr>
      <vt:lpstr> Les apports du projet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sylvain biquand</dc:creator>
  <cp:lastModifiedBy>sylvain biquand</cp:lastModifiedBy>
  <cp:revision>171</cp:revision>
  <dcterms:created xsi:type="dcterms:W3CDTF">2021-07-17T15:27:47Z</dcterms:created>
  <dcterms:modified xsi:type="dcterms:W3CDTF">2024-03-26T13:15:23Z</dcterms:modified>
</cp:coreProperties>
</file>